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notesSlides/notesSlide23.xml" ContentType="application/vnd.openxmlformats-officedocument.presentationml.notesSlide+xml"/>
  <Override PartName="/ppt/tags/tag72.xml" ContentType="application/vnd.openxmlformats-officedocument.presentationml.tags+xml"/>
  <Override PartName="/ppt/notesSlides/notesSlide24.xml" ContentType="application/vnd.openxmlformats-officedocument.presentationml.notesSlide+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notesSlides/notesSlide27.xml" ContentType="application/vnd.openxmlformats-officedocument.presentationml.notesSlide+xml"/>
  <Override PartName="/ppt/tags/tag76.xml" ContentType="application/vnd.openxmlformats-officedocument.presentationml.tags+xml"/>
  <Override PartName="/ppt/notesSlides/notesSlide28.xml" ContentType="application/vnd.openxmlformats-officedocument.presentationml.notesSlide+xml"/>
  <Override PartName="/ppt/tags/tag77.xml" ContentType="application/vnd.openxmlformats-officedocument.presentationml.tags+xml"/>
  <Override PartName="/ppt/notesSlides/notesSlide29.xml" ContentType="application/vnd.openxmlformats-officedocument.presentationml.notesSlide+xml"/>
  <Override PartName="/ppt/tags/tag78.xml" ContentType="application/vnd.openxmlformats-officedocument.presentationml.tags+xml"/>
  <Override PartName="/ppt/notesSlides/notesSlide30.xml" ContentType="application/vnd.openxmlformats-officedocument.presentationml.notesSlide+xml"/>
  <Override PartName="/ppt/tags/tag79.xml" ContentType="application/vnd.openxmlformats-officedocument.presentationml.tags+xml"/>
  <Override PartName="/ppt/notesSlides/notesSlide31.xml" ContentType="application/vnd.openxmlformats-officedocument.presentationml.notesSlide+xml"/>
  <Override PartName="/ppt/tags/tag80.xml" ContentType="application/vnd.openxmlformats-officedocument.presentationml.tags+xml"/>
  <Override PartName="/ppt/notesSlides/notesSlide32.xml" ContentType="application/vnd.openxmlformats-officedocument.presentationml.notesSlide+xml"/>
  <Override PartName="/ppt/tags/tag81.xml" ContentType="application/vnd.openxmlformats-officedocument.presentationml.tags+xml"/>
  <Override PartName="/ppt/notesSlides/notesSlide33.xml" ContentType="application/vnd.openxmlformats-officedocument.presentationml.notesSlide+xml"/>
  <Override PartName="/ppt/tags/tag82.xml" ContentType="application/vnd.openxmlformats-officedocument.presentationml.tags+xml"/>
  <Override PartName="/ppt/notesSlides/notesSlide34.xml" ContentType="application/vnd.openxmlformats-officedocument.presentationml.notesSlide+xml"/>
  <Override PartName="/ppt/tags/tag83.xml" ContentType="application/vnd.openxmlformats-officedocument.presentationml.tags+xml"/>
  <Override PartName="/ppt/notesSlides/notesSlide35.xml" ContentType="application/vnd.openxmlformats-officedocument.presentationml.notesSlide+xml"/>
  <Override PartName="/ppt/tags/tag84.xml" ContentType="application/vnd.openxmlformats-officedocument.presentationml.tags+xml"/>
  <Override PartName="/ppt/notesSlides/notesSlide36.xml" ContentType="application/vnd.openxmlformats-officedocument.presentationml.notesSlide+xml"/>
  <Override PartName="/ppt/tags/tag85.xml" ContentType="application/vnd.openxmlformats-officedocument.presentationml.tags+xml"/>
  <Override PartName="/ppt/notesSlides/notesSlide37.xml" ContentType="application/vnd.openxmlformats-officedocument.presentationml.notesSlide+xml"/>
  <Override PartName="/ppt/tags/tag86.xml" ContentType="application/vnd.openxmlformats-officedocument.presentationml.tags+xml"/>
  <Override PartName="/ppt/notesSlides/notesSlide38.xml" ContentType="application/vnd.openxmlformats-officedocument.presentationml.notesSlide+xml"/>
  <Override PartName="/ppt/tags/tag87.xml" ContentType="application/vnd.openxmlformats-officedocument.presentationml.tags+xml"/>
  <Override PartName="/ppt/notesSlides/notesSlide39.xml" ContentType="application/vnd.openxmlformats-officedocument.presentationml.notesSlide+xml"/>
  <Override PartName="/ppt/tags/tag88.xml" ContentType="application/vnd.openxmlformats-officedocument.presentationml.tags+xml"/>
  <Override PartName="/ppt/notesSlides/notesSlide40.xml" ContentType="application/vnd.openxmlformats-officedocument.presentationml.notesSlide+xml"/>
  <Override PartName="/ppt/tags/tag89.xml" ContentType="application/vnd.openxmlformats-officedocument.presentationml.tags+xml"/>
  <Override PartName="/ppt/notesSlides/notesSlide41.xml" ContentType="application/vnd.openxmlformats-officedocument.presentationml.notesSlide+xml"/>
  <Override PartName="/ppt/tags/tag90.xml" ContentType="application/vnd.openxmlformats-officedocument.presentationml.tags+xml"/>
  <Override PartName="/ppt/notesSlides/notesSlide42.xml" ContentType="application/vnd.openxmlformats-officedocument.presentationml.notesSlide+xml"/>
  <Override PartName="/ppt/tags/tag91.xml" ContentType="application/vnd.openxmlformats-officedocument.presentationml.tags+xml"/>
  <Override PartName="/ppt/notesSlides/notesSlide43.xml" ContentType="application/vnd.openxmlformats-officedocument.presentationml.notesSlide+xml"/>
  <Override PartName="/ppt/tags/tag92.xml" ContentType="application/vnd.openxmlformats-officedocument.presentationml.tags+xml"/>
  <Override PartName="/ppt/notesSlides/notesSlide44.xml" ContentType="application/vnd.openxmlformats-officedocument.presentationml.notesSlide+xml"/>
  <Override PartName="/ppt/tags/tag93.xml" ContentType="application/vnd.openxmlformats-officedocument.presentationml.tags+xml"/>
  <Override PartName="/ppt/notesSlides/notesSlide45.xml" ContentType="application/vnd.openxmlformats-officedocument.presentationml.notesSlide+xml"/>
  <Override PartName="/ppt/tags/tag94.xml" ContentType="application/vnd.openxmlformats-officedocument.presentationml.tags+xml"/>
  <Override PartName="/ppt/notesSlides/notesSlide46.xml" ContentType="application/vnd.openxmlformats-officedocument.presentationml.notesSlide+xml"/>
  <Override PartName="/ppt/tags/tag95.xml" ContentType="application/vnd.openxmlformats-officedocument.presentationml.tags+xml"/>
  <Override PartName="/ppt/notesSlides/notesSlide47.xml" ContentType="application/vnd.openxmlformats-officedocument.presentationml.notesSlide+xml"/>
  <Override PartName="/ppt/tags/tag96.xml" ContentType="application/vnd.openxmlformats-officedocument.presentationml.tags+xml"/>
  <Override PartName="/ppt/notesSlides/notesSlide48.xml" ContentType="application/vnd.openxmlformats-officedocument.presentationml.notesSlide+xml"/>
  <Override PartName="/ppt/tags/tag97.xml" ContentType="application/vnd.openxmlformats-officedocument.presentationml.tags+xml"/>
  <Override PartName="/ppt/notesSlides/notesSlide49.xml" ContentType="application/vnd.openxmlformats-officedocument.presentationml.notesSlide+xml"/>
  <Override PartName="/ppt/tags/tag98.xml" ContentType="application/vnd.openxmlformats-officedocument.presentationml.tags+xml"/>
  <Override PartName="/ppt/notesSlides/notesSlide50.xml" ContentType="application/vnd.openxmlformats-officedocument.presentationml.notesSlide+xml"/>
  <Override PartName="/ppt/tags/tag99.xml" ContentType="application/vnd.openxmlformats-officedocument.presentationml.tags+xml"/>
  <Override PartName="/ppt/notesSlides/notesSlide51.xml" ContentType="application/vnd.openxmlformats-officedocument.presentationml.notesSlide+xml"/>
  <Override PartName="/ppt/tags/tag100.xml" ContentType="application/vnd.openxmlformats-officedocument.presentationml.tags+xml"/>
  <Override PartName="/ppt/notesSlides/notesSlide52.xml" ContentType="application/vnd.openxmlformats-officedocument.presentationml.notesSlide+xml"/>
  <Override PartName="/ppt/tags/tag101.xml" ContentType="application/vnd.openxmlformats-officedocument.presentationml.tags+xml"/>
  <Override PartName="/ppt/notesSlides/notesSlide53.xml" ContentType="application/vnd.openxmlformats-officedocument.presentationml.notesSlide+xml"/>
  <Override PartName="/ppt/tags/tag102.xml" ContentType="application/vnd.openxmlformats-officedocument.presentationml.tags+xml"/>
  <Override PartName="/ppt/notesSlides/notesSlide54.xml" ContentType="application/vnd.openxmlformats-officedocument.presentationml.notesSlide+xml"/>
  <Override PartName="/ppt/tags/tag103.xml" ContentType="application/vnd.openxmlformats-officedocument.presentationml.tags+xml"/>
  <Override PartName="/ppt/notesSlides/notesSlide55.xml" ContentType="application/vnd.openxmlformats-officedocument.presentationml.notesSlide+xml"/>
  <Override PartName="/ppt/tags/tag104.xml" ContentType="application/vnd.openxmlformats-officedocument.presentationml.tags+xml"/>
  <Override PartName="/ppt/notesSlides/notesSlide56.xml" ContentType="application/vnd.openxmlformats-officedocument.presentationml.notesSlide+xml"/>
  <Override PartName="/ppt/tags/tag105.xml" ContentType="application/vnd.openxmlformats-officedocument.presentationml.tags+xml"/>
  <Override PartName="/ppt/notesSlides/notesSlide57.xml" ContentType="application/vnd.openxmlformats-officedocument.presentationml.notesSlide+xml"/>
  <Override PartName="/ppt/tags/tag106.xml" ContentType="application/vnd.openxmlformats-officedocument.presentationml.tags+xml"/>
  <Override PartName="/ppt/notesSlides/notesSlide58.xml" ContentType="application/vnd.openxmlformats-officedocument.presentationml.notesSlide+xml"/>
  <Override PartName="/ppt/tags/tag107.xml" ContentType="application/vnd.openxmlformats-officedocument.presentationml.tags+xml"/>
  <Override PartName="/ppt/notesSlides/notesSlide59.xml" ContentType="application/vnd.openxmlformats-officedocument.presentationml.notesSlide+xml"/>
  <Override PartName="/ppt/tags/tag108.xml" ContentType="application/vnd.openxmlformats-officedocument.presentationml.tags+xml"/>
  <Override PartName="/ppt/notesSlides/notesSlide60.xml" ContentType="application/vnd.openxmlformats-officedocument.presentationml.notesSlide+xml"/>
  <Override PartName="/ppt/tags/tag109.xml" ContentType="application/vnd.openxmlformats-officedocument.presentationml.tags+xml"/>
  <Override PartName="/ppt/notesSlides/notesSlide61.xml" ContentType="application/vnd.openxmlformats-officedocument.presentationml.notesSlide+xml"/>
  <Override PartName="/ppt/tags/tag110.xml" ContentType="application/vnd.openxmlformats-officedocument.presentationml.tags+xml"/>
  <Override PartName="/ppt/notesSlides/notesSlide62.xml" ContentType="application/vnd.openxmlformats-officedocument.presentationml.notesSlide+xml"/>
  <Override PartName="/ppt/tags/tag111.xml" ContentType="application/vnd.openxmlformats-officedocument.presentationml.tags+xml"/>
  <Override PartName="/ppt/notesSlides/notesSlide63.xml" ContentType="application/vnd.openxmlformats-officedocument.presentationml.notesSlide+xml"/>
  <Override PartName="/ppt/tags/tag112.xml" ContentType="application/vnd.openxmlformats-officedocument.presentationml.tags+xml"/>
  <Override PartName="/ppt/notesSlides/notesSlide64.xml" ContentType="application/vnd.openxmlformats-officedocument.presentationml.notesSlide+xml"/>
  <Override PartName="/ppt/tags/tag113.xml" ContentType="application/vnd.openxmlformats-officedocument.presentationml.tags+xml"/>
  <Override PartName="/ppt/notesSlides/notesSlide65.xml" ContentType="application/vnd.openxmlformats-officedocument.presentationml.notesSlide+xml"/>
  <Override PartName="/ppt/tags/tag114.xml" ContentType="application/vnd.openxmlformats-officedocument.presentationml.tags+xml"/>
  <Override PartName="/ppt/notesSlides/notesSlide66.xml" ContentType="application/vnd.openxmlformats-officedocument.presentationml.notesSlide+xml"/>
  <Override PartName="/ppt/tags/tag115.xml" ContentType="application/vnd.openxmlformats-officedocument.presentationml.tags+xml"/>
  <Override PartName="/ppt/notesSlides/notesSlide67.xml" ContentType="application/vnd.openxmlformats-officedocument.presentationml.notesSlide+xml"/>
  <Override PartName="/ppt/tags/tag116.xml" ContentType="application/vnd.openxmlformats-officedocument.presentationml.tags+xml"/>
  <Override PartName="/ppt/notesSlides/notesSlide68.xml" ContentType="application/vnd.openxmlformats-officedocument.presentationml.notesSlide+xml"/>
  <Override PartName="/ppt/tags/tag117.xml" ContentType="application/vnd.openxmlformats-officedocument.presentationml.tags+xml"/>
  <Override PartName="/ppt/notesSlides/notesSlide69.xml" ContentType="application/vnd.openxmlformats-officedocument.presentationml.notesSlide+xml"/>
  <Override PartName="/ppt/tags/tag118.xml" ContentType="application/vnd.openxmlformats-officedocument.presentationml.tags+xml"/>
  <Override PartName="/ppt/notesSlides/notesSlide70.xml" ContentType="application/vnd.openxmlformats-officedocument.presentationml.notesSlide+xml"/>
  <Override PartName="/ppt/tags/tag119.xml" ContentType="application/vnd.openxmlformats-officedocument.presentationml.tags+xml"/>
  <Override PartName="/ppt/notesSlides/notesSlide71.xml" ContentType="application/vnd.openxmlformats-officedocument.presentationml.notesSlide+xml"/>
  <Override PartName="/ppt/tags/tag120.xml" ContentType="application/vnd.openxmlformats-officedocument.presentationml.tags+xml"/>
  <Override PartName="/ppt/notesSlides/notesSlide72.xml" ContentType="application/vnd.openxmlformats-officedocument.presentationml.notesSlide+xml"/>
  <Override PartName="/ppt/tags/tag121.xml" ContentType="application/vnd.openxmlformats-officedocument.presentationml.tags+xml"/>
  <Override PartName="/ppt/notesSlides/notesSlide73.xml" ContentType="application/vnd.openxmlformats-officedocument.presentationml.notesSlide+xml"/>
  <Override PartName="/ppt/tags/tag122.xml" ContentType="application/vnd.openxmlformats-officedocument.presentationml.tags+xml"/>
  <Override PartName="/ppt/notesSlides/notesSlide74.xml" ContentType="application/vnd.openxmlformats-officedocument.presentationml.notesSlide+xml"/>
  <Override PartName="/ppt/tags/tag123.xml" ContentType="application/vnd.openxmlformats-officedocument.presentationml.tags+xml"/>
  <Override PartName="/ppt/notesSlides/notesSlide75.xml" ContentType="application/vnd.openxmlformats-officedocument.presentationml.notesSlide+xml"/>
  <Override PartName="/ppt/tags/tag124.xml" ContentType="application/vnd.openxmlformats-officedocument.presentationml.tags+xml"/>
  <Override PartName="/ppt/notesSlides/notesSlide76.xml" ContentType="application/vnd.openxmlformats-officedocument.presentationml.notesSlide+xml"/>
  <Override PartName="/ppt/tags/tag125.xml" ContentType="application/vnd.openxmlformats-officedocument.presentationml.tags+xml"/>
  <Override PartName="/ppt/notesSlides/notesSlide77.xml" ContentType="application/vnd.openxmlformats-officedocument.presentationml.notesSlide+xml"/>
  <Override PartName="/ppt/tags/tag126.xml" ContentType="application/vnd.openxmlformats-officedocument.presentationml.tags+xml"/>
  <Override PartName="/ppt/notesSlides/notesSlide78.xml" ContentType="application/vnd.openxmlformats-officedocument.presentationml.notesSlide+xml"/>
  <Override PartName="/ppt/tags/tag127.xml" ContentType="application/vnd.openxmlformats-officedocument.presentationml.tags+xml"/>
  <Override PartName="/ppt/notesSlides/notesSlide79.xml" ContentType="application/vnd.openxmlformats-officedocument.presentationml.notesSlide+xml"/>
  <Override PartName="/ppt/tags/tag128.xml" ContentType="application/vnd.openxmlformats-officedocument.presentationml.tags+xml"/>
  <Override PartName="/ppt/notesSlides/notesSlide80.xml" ContentType="application/vnd.openxmlformats-officedocument.presentationml.notesSlide+xml"/>
  <Override PartName="/ppt/tags/tag129.xml" ContentType="application/vnd.openxmlformats-officedocument.presentationml.tags+xml"/>
  <Override PartName="/ppt/notesSlides/notesSlide81.xml" ContentType="application/vnd.openxmlformats-officedocument.presentationml.notesSlide+xml"/>
  <Override PartName="/ppt/tags/tag130.xml" ContentType="application/vnd.openxmlformats-officedocument.presentationml.tags+xml"/>
  <Override PartName="/ppt/notesSlides/notesSlide82.xml" ContentType="application/vnd.openxmlformats-officedocument.presentationml.notesSlide+xml"/>
  <Override PartName="/ppt/tags/tag131.xml" ContentType="application/vnd.openxmlformats-officedocument.presentationml.tags+xml"/>
  <Override PartName="/ppt/notesSlides/notesSlide83.xml" ContentType="application/vnd.openxmlformats-officedocument.presentationml.notesSlide+xml"/>
  <Override PartName="/ppt/tags/tag132.xml" ContentType="application/vnd.openxmlformats-officedocument.presentationml.tags+xml"/>
  <Override PartName="/ppt/notesSlides/notesSlide84.xml" ContentType="application/vnd.openxmlformats-officedocument.presentationml.notesSlide+xml"/>
  <Override PartName="/ppt/tags/tag133.xml" ContentType="application/vnd.openxmlformats-officedocument.presentationml.tags+xml"/>
  <Override PartName="/ppt/notesSlides/notesSlide85.xml" ContentType="application/vnd.openxmlformats-officedocument.presentationml.notesSlide+xml"/>
  <Override PartName="/ppt/tags/tag134.xml" ContentType="application/vnd.openxmlformats-officedocument.presentationml.tags+xml"/>
  <Override PartName="/ppt/notesSlides/notesSlide86.xml" ContentType="application/vnd.openxmlformats-officedocument.presentationml.notesSlide+xml"/>
  <Override PartName="/ppt/tags/tag135.xml" ContentType="application/vnd.openxmlformats-officedocument.presentationml.tags+xml"/>
  <Override PartName="/ppt/notesSlides/notesSlide87.xml" ContentType="application/vnd.openxmlformats-officedocument.presentationml.notesSlide+xml"/>
  <Override PartName="/ppt/tags/tag136.xml" ContentType="application/vnd.openxmlformats-officedocument.presentationml.tags+xml"/>
  <Override PartName="/ppt/notesSlides/notesSlide88.xml" ContentType="application/vnd.openxmlformats-officedocument.presentationml.notesSlide+xml"/>
  <Override PartName="/ppt/tags/tag137.xml" ContentType="application/vnd.openxmlformats-officedocument.presentationml.tags+xml"/>
  <Override PartName="/ppt/notesSlides/notesSlide89.xml" ContentType="application/vnd.openxmlformats-officedocument.presentationml.notesSlide+xml"/>
  <Override PartName="/ppt/tags/tag138.xml" ContentType="application/vnd.openxmlformats-officedocument.presentationml.tags+xml"/>
  <Override PartName="/ppt/notesSlides/notesSlide90.xml" ContentType="application/vnd.openxmlformats-officedocument.presentationml.notesSlide+xml"/>
  <Override PartName="/ppt/tags/tag139.xml" ContentType="application/vnd.openxmlformats-officedocument.presentationml.tags+xml"/>
  <Override PartName="/ppt/notesSlides/notesSlide91.xml" ContentType="application/vnd.openxmlformats-officedocument.presentationml.notesSlide+xml"/>
  <Override PartName="/ppt/tags/tag140.xml" ContentType="application/vnd.openxmlformats-officedocument.presentationml.tags+xml"/>
  <Override PartName="/ppt/notesSlides/notesSlide92.xml" ContentType="application/vnd.openxmlformats-officedocument.presentationml.notesSlide+xml"/>
  <Override PartName="/ppt/tags/tag141.xml" ContentType="application/vnd.openxmlformats-officedocument.presentationml.tags+xml"/>
  <Override PartName="/ppt/notesSlides/notesSlide93.xml" ContentType="application/vnd.openxmlformats-officedocument.presentationml.notesSlide+xml"/>
  <Override PartName="/ppt/tags/tag142.xml" ContentType="application/vnd.openxmlformats-officedocument.presentationml.tags+xml"/>
  <Override PartName="/ppt/notesSlides/notesSlide94.xml" ContentType="application/vnd.openxmlformats-officedocument.presentationml.notesSlide+xml"/>
  <Override PartName="/ppt/tags/tag143.xml" ContentType="application/vnd.openxmlformats-officedocument.presentationml.tags+xml"/>
  <Override PartName="/ppt/notesSlides/notesSlide95.xml" ContentType="application/vnd.openxmlformats-officedocument.presentationml.notesSlide+xml"/>
  <Override PartName="/ppt/tags/tag144.xml" ContentType="application/vnd.openxmlformats-officedocument.presentationml.tags+xml"/>
  <Override PartName="/ppt/notesSlides/notesSlide96.xml" ContentType="application/vnd.openxmlformats-officedocument.presentationml.notesSlide+xml"/>
  <Override PartName="/ppt/tags/tag145.xml" ContentType="application/vnd.openxmlformats-officedocument.presentationml.tags+xml"/>
  <Override PartName="/ppt/notesSlides/notesSlide97.xml" ContentType="application/vnd.openxmlformats-officedocument.presentationml.notesSlide+xml"/>
  <Override PartName="/ppt/tags/tag146.xml" ContentType="application/vnd.openxmlformats-officedocument.presentationml.tags+xml"/>
  <Override PartName="/ppt/notesSlides/notesSlide98.xml" ContentType="application/vnd.openxmlformats-officedocument.presentationml.notesSlide+xml"/>
  <Override PartName="/ppt/tags/tag147.xml" ContentType="application/vnd.openxmlformats-officedocument.presentationml.tags+xml"/>
  <Override PartName="/ppt/notesSlides/notesSlide99.xml" ContentType="application/vnd.openxmlformats-officedocument.presentationml.notesSlide+xml"/>
  <Override PartName="/ppt/tags/tag148.xml" ContentType="application/vnd.openxmlformats-officedocument.presentationml.tags+xml"/>
  <Override PartName="/ppt/notesSlides/notesSlide100.xml" ContentType="application/vnd.openxmlformats-officedocument.presentationml.notesSlide+xml"/>
  <Override PartName="/ppt/tags/tag149.xml" ContentType="application/vnd.openxmlformats-officedocument.presentationml.tags+xml"/>
  <Override PartName="/ppt/notesSlides/notesSlide101.xml" ContentType="application/vnd.openxmlformats-officedocument.presentationml.notesSlide+xml"/>
  <Override PartName="/ppt/tags/tag150.xml" ContentType="application/vnd.openxmlformats-officedocument.presentationml.tags+xml"/>
  <Override PartName="/ppt/notesSlides/notesSlide102.xml" ContentType="application/vnd.openxmlformats-officedocument.presentationml.notesSlide+xml"/>
  <Override PartName="/ppt/tags/tag151.xml" ContentType="application/vnd.openxmlformats-officedocument.presentationml.tags+xml"/>
  <Override PartName="/ppt/notesSlides/notesSlide103.xml" ContentType="application/vnd.openxmlformats-officedocument.presentationml.notesSlide+xml"/>
  <Override PartName="/ppt/tags/tag152.xml" ContentType="application/vnd.openxmlformats-officedocument.presentationml.tags+xml"/>
  <Override PartName="/ppt/notesSlides/notesSlide104.xml" ContentType="application/vnd.openxmlformats-officedocument.presentationml.notesSlide+xml"/>
  <Override PartName="/ppt/tags/tag153.xml" ContentType="application/vnd.openxmlformats-officedocument.presentationml.tags+xml"/>
  <Override PartName="/ppt/notesSlides/notesSlide105.xml" ContentType="application/vnd.openxmlformats-officedocument.presentationml.notesSlide+xml"/>
  <Override PartName="/ppt/tags/tag154.xml" ContentType="application/vnd.openxmlformats-officedocument.presentationml.tags+xml"/>
  <Override PartName="/ppt/notesSlides/notesSlide106.xml" ContentType="application/vnd.openxmlformats-officedocument.presentationml.notesSlide+xml"/>
  <Override PartName="/ppt/tags/tag155.xml" ContentType="application/vnd.openxmlformats-officedocument.presentationml.tags+xml"/>
  <Override PartName="/ppt/notesSlides/notesSlide107.xml" ContentType="application/vnd.openxmlformats-officedocument.presentationml.notesSlide+xml"/>
  <Override PartName="/ppt/tags/tag156.xml" ContentType="application/vnd.openxmlformats-officedocument.presentationml.tags+xml"/>
  <Override PartName="/ppt/notesSlides/notesSlide108.xml" ContentType="application/vnd.openxmlformats-officedocument.presentationml.notesSlide+xml"/>
  <Override PartName="/ppt/tags/tag157.xml" ContentType="application/vnd.openxmlformats-officedocument.presentationml.tags+xml"/>
  <Override PartName="/ppt/notesSlides/notesSlide109.xml" ContentType="application/vnd.openxmlformats-officedocument.presentationml.notesSlide+xml"/>
  <Override PartName="/ppt/tags/tag158.xml" ContentType="application/vnd.openxmlformats-officedocument.presentationml.tags+xml"/>
  <Override PartName="/ppt/notesSlides/notesSlide110.xml" ContentType="application/vnd.openxmlformats-officedocument.presentationml.notesSlide+xml"/>
  <Override PartName="/ppt/tags/tag159.xml" ContentType="application/vnd.openxmlformats-officedocument.presentationml.tags+xml"/>
  <Override PartName="/ppt/notesSlides/notesSlide111.xml" ContentType="application/vnd.openxmlformats-officedocument.presentationml.notesSlide+xml"/>
  <Override PartName="/ppt/tags/tag160.xml" ContentType="application/vnd.openxmlformats-officedocument.presentationml.tags+xml"/>
  <Override PartName="/ppt/notesSlides/notesSlide112.xml" ContentType="application/vnd.openxmlformats-officedocument.presentationml.notesSlide+xml"/>
  <Override PartName="/ppt/tags/tag161.xml" ContentType="application/vnd.openxmlformats-officedocument.presentationml.tags+xml"/>
  <Override PartName="/ppt/notesSlides/notesSlide113.xml" ContentType="application/vnd.openxmlformats-officedocument.presentationml.notesSlide+xml"/>
  <Override PartName="/ppt/tags/tag162.xml" ContentType="application/vnd.openxmlformats-officedocument.presentationml.tags+xml"/>
  <Override PartName="/ppt/notesSlides/notesSlide114.xml" ContentType="application/vnd.openxmlformats-officedocument.presentationml.notesSlide+xml"/>
  <Override PartName="/ppt/tags/tag163.xml" ContentType="application/vnd.openxmlformats-officedocument.presentationml.tags+xml"/>
  <Override PartName="/ppt/notesSlides/notesSlide115.xml" ContentType="application/vnd.openxmlformats-officedocument.presentationml.notesSlide+xml"/>
  <Override PartName="/ppt/tags/tag164.xml" ContentType="application/vnd.openxmlformats-officedocument.presentationml.tags+xml"/>
  <Override PartName="/ppt/notesSlides/notesSlide116.xml" ContentType="application/vnd.openxmlformats-officedocument.presentationml.notesSlide+xml"/>
  <Override PartName="/ppt/tags/tag165.xml" ContentType="application/vnd.openxmlformats-officedocument.presentationml.tags+xml"/>
  <Override PartName="/ppt/notesSlides/notesSlide117.xml" ContentType="application/vnd.openxmlformats-officedocument.presentationml.notesSlide+xml"/>
  <Override PartName="/ppt/tags/tag166.xml" ContentType="application/vnd.openxmlformats-officedocument.presentationml.tags+xml"/>
  <Override PartName="/ppt/notesSlides/notesSlide118.xml" ContentType="application/vnd.openxmlformats-officedocument.presentationml.notesSlide+xml"/>
  <Override PartName="/ppt/tags/tag167.xml" ContentType="application/vnd.openxmlformats-officedocument.presentationml.tags+xml"/>
  <Override PartName="/ppt/notesSlides/notesSlide119.xml" ContentType="application/vnd.openxmlformats-officedocument.presentationml.notesSlide+xml"/>
  <Override PartName="/ppt/tags/tag168.xml" ContentType="application/vnd.openxmlformats-officedocument.presentationml.tags+xml"/>
  <Override PartName="/ppt/notesSlides/notesSlide120.xml" ContentType="application/vnd.openxmlformats-officedocument.presentationml.notesSlide+xml"/>
  <Override PartName="/ppt/tags/tag169.xml" ContentType="application/vnd.openxmlformats-officedocument.presentationml.tags+xml"/>
  <Override PartName="/ppt/notesSlides/notesSlide121.xml" ContentType="application/vnd.openxmlformats-officedocument.presentationml.notesSlide+xml"/>
  <Override PartName="/ppt/tags/tag170.xml" ContentType="application/vnd.openxmlformats-officedocument.presentationml.tags+xml"/>
  <Override PartName="/ppt/notesSlides/notesSlide122.xml" ContentType="application/vnd.openxmlformats-officedocument.presentationml.notesSlide+xml"/>
  <Override PartName="/ppt/tags/tag171.xml" ContentType="application/vnd.openxmlformats-officedocument.presentationml.tags+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2" r:id="rId4"/>
  </p:sldMasterIdLst>
  <p:notesMasterIdLst>
    <p:notesMasterId r:id="rId128"/>
  </p:notesMasterIdLst>
  <p:handoutMasterIdLst>
    <p:handoutMasterId r:id="rId129"/>
  </p:handoutMasterIdLst>
  <p:sldIdLst>
    <p:sldId id="919" r:id="rId5"/>
    <p:sldId id="1140" r:id="rId6"/>
    <p:sldId id="1226" r:id="rId7"/>
    <p:sldId id="1180" r:id="rId8"/>
    <p:sldId id="1227" r:id="rId9"/>
    <p:sldId id="1228" r:id="rId10"/>
    <p:sldId id="1229" r:id="rId11"/>
    <p:sldId id="1017" r:id="rId12"/>
    <p:sldId id="1307" r:id="rId13"/>
    <p:sldId id="1153" r:id="rId14"/>
    <p:sldId id="1306" r:id="rId15"/>
    <p:sldId id="1161" r:id="rId16"/>
    <p:sldId id="1154" r:id="rId17"/>
    <p:sldId id="1155" r:id="rId18"/>
    <p:sldId id="1156" r:id="rId19"/>
    <p:sldId id="1157" r:id="rId20"/>
    <p:sldId id="1158" r:id="rId21"/>
    <p:sldId id="1159" r:id="rId22"/>
    <p:sldId id="1271" r:id="rId23"/>
    <p:sldId id="1162" r:id="rId24"/>
    <p:sldId id="1163" r:id="rId25"/>
    <p:sldId id="1164" r:id="rId26"/>
    <p:sldId id="1165" r:id="rId27"/>
    <p:sldId id="1166" r:id="rId28"/>
    <p:sldId id="1167" r:id="rId29"/>
    <p:sldId id="1171" r:id="rId30"/>
    <p:sldId id="1168" r:id="rId31"/>
    <p:sldId id="1269" r:id="rId32"/>
    <p:sldId id="1267" r:id="rId33"/>
    <p:sldId id="1152" r:id="rId34"/>
    <p:sldId id="948" r:id="rId35"/>
    <p:sldId id="1178" r:id="rId36"/>
    <p:sldId id="1187" r:id="rId37"/>
    <p:sldId id="1185" r:id="rId38"/>
    <p:sldId id="1186" r:id="rId39"/>
    <p:sldId id="1188" r:id="rId40"/>
    <p:sldId id="1189" r:id="rId41"/>
    <p:sldId id="1190" r:id="rId42"/>
    <p:sldId id="1191" r:id="rId43"/>
    <p:sldId id="1194" r:id="rId44"/>
    <p:sldId id="1195" r:id="rId45"/>
    <p:sldId id="1193" r:id="rId46"/>
    <p:sldId id="1192" r:id="rId47"/>
    <p:sldId id="1280" r:id="rId48"/>
    <p:sldId id="1272" r:id="rId49"/>
    <p:sldId id="1273" r:id="rId50"/>
    <p:sldId id="1274" r:id="rId51"/>
    <p:sldId id="1275" r:id="rId52"/>
    <p:sldId id="1276" r:id="rId53"/>
    <p:sldId id="1277" r:id="rId54"/>
    <p:sldId id="1278" r:id="rId55"/>
    <p:sldId id="1279" r:id="rId56"/>
    <p:sldId id="1200" r:id="rId57"/>
    <p:sldId id="1281" r:id="rId58"/>
    <p:sldId id="1201" r:id="rId59"/>
    <p:sldId id="1236" r:id="rId60"/>
    <p:sldId id="1237" r:id="rId61"/>
    <p:sldId id="1246" r:id="rId62"/>
    <p:sldId id="1238" r:id="rId63"/>
    <p:sldId id="1241" r:id="rId64"/>
    <p:sldId id="1240" r:id="rId65"/>
    <p:sldId id="1239" r:id="rId66"/>
    <p:sldId id="1243" r:id="rId67"/>
    <p:sldId id="1242" r:id="rId68"/>
    <p:sldId id="1244" r:id="rId69"/>
    <p:sldId id="1245" r:id="rId70"/>
    <p:sldId id="1247" r:id="rId71"/>
    <p:sldId id="1282" r:id="rId72"/>
    <p:sldId id="1283" r:id="rId73"/>
    <p:sldId id="1223" r:id="rId74"/>
    <p:sldId id="1224" r:id="rId75"/>
    <p:sldId id="1175" r:id="rId76"/>
    <p:sldId id="1322" r:id="rId77"/>
    <p:sldId id="1149" r:id="rId78"/>
    <p:sldId id="1184" r:id="rId79"/>
    <p:sldId id="1196" r:id="rId80"/>
    <p:sldId id="1198" r:id="rId81"/>
    <p:sldId id="1197" r:id="rId82"/>
    <p:sldId id="1205" r:id="rId83"/>
    <p:sldId id="1206" r:id="rId84"/>
    <p:sldId id="1204" r:id="rId85"/>
    <p:sldId id="1203" r:id="rId86"/>
    <p:sldId id="1207" r:id="rId87"/>
    <p:sldId id="1308" r:id="rId88"/>
    <p:sldId id="1309" r:id="rId89"/>
    <p:sldId id="1208" r:id="rId90"/>
    <p:sldId id="1311" r:id="rId91"/>
    <p:sldId id="1312" r:id="rId92"/>
    <p:sldId id="1313" r:id="rId93"/>
    <p:sldId id="1314" r:id="rId94"/>
    <p:sldId id="1315" r:id="rId95"/>
    <p:sldId id="1316" r:id="rId96"/>
    <p:sldId id="1317" r:id="rId97"/>
    <p:sldId id="1318" r:id="rId98"/>
    <p:sldId id="1319" r:id="rId99"/>
    <p:sldId id="1320" r:id="rId100"/>
    <p:sldId id="1321" r:id="rId101"/>
    <p:sldId id="1285" r:id="rId102"/>
    <p:sldId id="1304" r:id="rId103"/>
    <p:sldId id="1310" r:id="rId104"/>
    <p:sldId id="1288" r:id="rId105"/>
    <p:sldId id="1289" r:id="rId106"/>
    <p:sldId id="1290" r:id="rId107"/>
    <p:sldId id="1291" r:id="rId108"/>
    <p:sldId id="1292" r:id="rId109"/>
    <p:sldId id="1293" r:id="rId110"/>
    <p:sldId id="1295" r:id="rId111"/>
    <p:sldId id="1296" r:id="rId112"/>
    <p:sldId id="1299" r:id="rId113"/>
    <p:sldId id="1300" r:id="rId114"/>
    <p:sldId id="1176" r:id="rId115"/>
    <p:sldId id="1150" r:id="rId116"/>
    <p:sldId id="1212" r:id="rId117"/>
    <p:sldId id="1214" r:id="rId118"/>
    <p:sldId id="1216" r:id="rId119"/>
    <p:sldId id="1217" r:id="rId120"/>
    <p:sldId id="1218" r:id="rId121"/>
    <p:sldId id="1219" r:id="rId122"/>
    <p:sldId id="1220" r:id="rId123"/>
    <p:sldId id="1221" r:id="rId124"/>
    <p:sldId id="1172" r:id="rId125"/>
    <p:sldId id="1174" r:id="rId126"/>
    <p:sldId id="882" r:id="rId127"/>
  </p:sldIdLst>
  <p:sldSz cx="12192000" cy="6858000"/>
  <p:notesSz cx="7023100" cy="9309100"/>
  <p:custDataLst>
    <p:tags r:id="rId1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7F7F7F"/>
    <a:srgbClr val="00467F"/>
    <a:srgbClr val="333F48"/>
    <a:srgbClr val="0044AA"/>
    <a:srgbClr val="6B90C5"/>
    <a:srgbClr val="000000"/>
    <a:srgbClr val="0033CC"/>
    <a:srgbClr val="ADCCF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2" autoAdjust="0"/>
    <p:restoredTop sz="75000" autoAdjust="0"/>
  </p:normalViewPr>
  <p:slideViewPr>
    <p:cSldViewPr>
      <p:cViewPr varScale="1">
        <p:scale>
          <a:sx n="68" d="100"/>
          <a:sy n="68" d="100"/>
        </p:scale>
        <p:origin x="1500" y="66"/>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5412"/>
    </p:cViewPr>
  </p:sorterViewPr>
  <p:notesViewPr>
    <p:cSldViewPr>
      <p:cViewPr varScale="1">
        <p:scale>
          <a:sx n="85" d="100"/>
          <a:sy n="85" d="100"/>
        </p:scale>
        <p:origin x="19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9/9/2021</a:t>
            </a:fld>
            <a:endParaRPr lang="en-US" dirty="0"/>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3317" tIns="46659" rIns="93317" bIns="46659" rtlCol="0" anchor="b"/>
          <a:lstStyle>
            <a:lvl1pPr algn="r">
              <a:defRPr sz="1200"/>
            </a:lvl1pPr>
          </a:lstStyle>
          <a:p>
            <a:fld id="{B8D5DB69-1B4C-4F9C-82DC-10558D99A239}" type="slidenum">
              <a:rPr lang="en-US" smtClean="0"/>
              <a:pPr/>
              <a:t>‹#›</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endParaRPr lang="en-US" dirty="0"/>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355876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11212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After your group authorization is approved, the trips for the included travelers can be created.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A travel authorization created under the GA is very similar to a simple request to travel with a one-time itinerary.</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The authorization created under an GA is restricted to the GA limitations.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Trips can be created from the Start a Travel Document list on the At a Glance page or from the Trips tab.</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an approved GAs exist, you are prompted to select which GA you would like to create the trip under.  </a:t>
            </a:r>
          </a:p>
        </p:txBody>
      </p:sp>
    </p:spTree>
    <p:extLst>
      <p:ext uri="{BB962C8B-B14F-4D97-AF65-F5344CB8AC3E}">
        <p14:creationId xmlns:p14="http://schemas.microsoft.com/office/powerpoint/2010/main" val="23488450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Verify the Basic Information.  The Type of Travel and Purpose is populated from the approved group authorization.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Save and Next Step</a:t>
            </a:r>
            <a:r>
              <a:rPr lang="en-US" sz="1000" b="0" i="0" u="none" strike="noStrike" kern="1200" baseline="0" dirty="0" smtClean="0">
                <a:solidFill>
                  <a:srgbClr val="333F48"/>
                </a:solidFill>
                <a:latin typeface="Arial" pitchFamily="34" charset="0"/>
                <a:ea typeface="+mn-ea"/>
                <a:cs typeface="Arial" pitchFamily="34" charset="0"/>
              </a:rPr>
              <a:t>. </a:t>
            </a:r>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13265738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Making a reservation for a trip from a group authorization is no different than making a reservation or managing trip reservations for a TDY trip.</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Once you have made your reservation or associated a previously booked reservation to your trip from the group authorization, click </a:t>
            </a:r>
            <a:r>
              <a:rPr lang="en-US" sz="1000" b="1" i="0" u="none" strike="noStrike" kern="1200" baseline="0" dirty="0" smtClean="0">
                <a:solidFill>
                  <a:srgbClr val="333F48"/>
                </a:solidFill>
                <a:latin typeface="Arial" pitchFamily="34" charset="0"/>
                <a:ea typeface="+mn-ea"/>
                <a:cs typeface="Arial" pitchFamily="34" charset="0"/>
              </a:rPr>
              <a:t>Next Step </a:t>
            </a:r>
            <a:r>
              <a:rPr lang="en-US" sz="1000" b="0" i="0" u="none" strike="noStrike" kern="1200" baseline="0" dirty="0" smtClean="0">
                <a:solidFill>
                  <a:srgbClr val="333F48"/>
                </a:solidFill>
                <a:latin typeface="Arial" pitchFamily="34" charset="0"/>
                <a:ea typeface="+mn-ea"/>
                <a:cs typeface="Arial" pitchFamily="34" charset="0"/>
              </a:rPr>
              <a:t>to continue. </a:t>
            </a:r>
          </a:p>
          <a:p>
            <a:endParaRPr lang="en-US" dirty="0" smtClean="0"/>
          </a:p>
          <a:p>
            <a:endParaRPr lang="en-US" dirty="0"/>
          </a:p>
        </p:txBody>
      </p:sp>
    </p:spTree>
    <p:extLst>
      <p:ext uri="{BB962C8B-B14F-4D97-AF65-F5344CB8AC3E}">
        <p14:creationId xmlns:p14="http://schemas.microsoft.com/office/powerpoint/2010/main" val="21118670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Complete the Site Details step, and then click </a:t>
            </a:r>
            <a:r>
              <a:rPr lang="en-US" sz="1000" b="1" i="0" u="none" strike="noStrike" kern="1200" baseline="0" dirty="0" smtClean="0">
                <a:solidFill>
                  <a:srgbClr val="333F48"/>
                </a:solidFill>
                <a:latin typeface="Arial" pitchFamily="34" charset="0"/>
                <a:ea typeface="+mn-ea"/>
                <a:cs typeface="Arial" pitchFamily="34" charset="0"/>
              </a:rPr>
              <a:t>Save and Next Step </a:t>
            </a:r>
            <a:r>
              <a:rPr lang="en-US" sz="1000" b="0" i="0" u="none" strike="noStrike" kern="1200" baseline="0" dirty="0" smtClean="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the authorization has associated reservations, the information on this page comes from reservation details. You should review this information and verify that the per diem locations are correct.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The dates, sites, and modes of transportation are populated based on the limitations of the GA. If you enter a value that is not permitted, an error message displays </a:t>
            </a:r>
          </a:p>
          <a:p>
            <a:pPr marL="171450" indent="-171450"/>
            <a:endParaRPr lang="en-US" dirty="0" smtClean="0"/>
          </a:p>
          <a:p>
            <a:endParaRPr lang="en-US" dirty="0"/>
          </a:p>
        </p:txBody>
      </p:sp>
    </p:spTree>
    <p:extLst>
      <p:ext uri="{BB962C8B-B14F-4D97-AF65-F5344CB8AC3E}">
        <p14:creationId xmlns:p14="http://schemas.microsoft.com/office/powerpoint/2010/main" val="23462798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Complete the authorization's Expenses step, and then click </a:t>
            </a:r>
            <a:r>
              <a:rPr lang="en-US" sz="1000" b="1" i="0" u="none" strike="noStrike" kern="1200" baseline="0" dirty="0" smtClean="0">
                <a:solidFill>
                  <a:srgbClr val="333F48"/>
                </a:solidFill>
                <a:latin typeface="Arial" pitchFamily="34" charset="0"/>
                <a:ea typeface="+mn-ea"/>
                <a:cs typeface="Arial" pitchFamily="34" charset="0"/>
              </a:rPr>
              <a:t>Next Step </a:t>
            </a:r>
            <a:r>
              <a:rPr lang="en-US" sz="1000" b="0" i="0" u="none" strike="noStrike" kern="1200" baseline="0" dirty="0" smtClean="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Allowable reimbursement types are controlled by the GA allowable reimbursement types. </a:t>
            </a:r>
            <a:endParaRPr lang="en-US" dirty="0" smtClean="0"/>
          </a:p>
          <a:p>
            <a:endParaRPr lang="en-US" dirty="0"/>
          </a:p>
        </p:txBody>
      </p:sp>
    </p:spTree>
    <p:extLst>
      <p:ext uri="{BB962C8B-B14F-4D97-AF65-F5344CB8AC3E}">
        <p14:creationId xmlns:p14="http://schemas.microsoft.com/office/powerpoint/2010/main" val="24644354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Your trip’s POET line or lines will be added by the Funds Manager Approver.  You can click </a:t>
            </a:r>
            <a:r>
              <a:rPr lang="en-US" b="1" baseline="0" dirty="0" smtClean="0"/>
              <a:t>Save and Next Step</a:t>
            </a:r>
            <a:r>
              <a:rPr lang="en-US" baseline="0" dirty="0" smtClean="0"/>
              <a:t> to move to Step 6: Travel Policy.</a:t>
            </a:r>
            <a:endParaRPr lang="en-US" dirty="0" smtClean="0"/>
          </a:p>
          <a:p>
            <a:endParaRPr lang="en-US" dirty="0" smtClean="0"/>
          </a:p>
          <a:p>
            <a:endParaRPr lang="en-US" dirty="0"/>
          </a:p>
        </p:txBody>
      </p:sp>
    </p:spTree>
    <p:extLst>
      <p:ext uri="{BB962C8B-B14F-4D97-AF65-F5344CB8AC3E}">
        <p14:creationId xmlns:p14="http://schemas.microsoft.com/office/powerpoint/2010/main" val="1612260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travel policy step and enter any explanations not populated.</a:t>
            </a:r>
          </a:p>
          <a:p>
            <a:endParaRPr lang="en-US" baseline="0" dirty="0" smtClean="0"/>
          </a:p>
          <a:p>
            <a:r>
              <a:rPr lang="en-US" baseline="0" dirty="0" smtClean="0"/>
              <a:t>Click </a:t>
            </a:r>
            <a:r>
              <a:rPr lang="en-US" b="1" baseline="0" dirty="0" smtClean="0"/>
              <a:t>Save and Next Step </a:t>
            </a:r>
            <a:r>
              <a:rPr lang="en-US" baseline="0" dirty="0" smtClean="0"/>
              <a:t>to move to the Summary.</a:t>
            </a:r>
            <a:endParaRPr lang="en-US" dirty="0" smtClean="0"/>
          </a:p>
          <a:p>
            <a:endParaRPr lang="en-US" dirty="0"/>
          </a:p>
        </p:txBody>
      </p:sp>
    </p:spTree>
    <p:extLst>
      <p:ext uri="{BB962C8B-B14F-4D97-AF65-F5344CB8AC3E}">
        <p14:creationId xmlns:p14="http://schemas.microsoft.com/office/powerpoint/2010/main" val="109261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Summary step allows you to review the authorization and make sure it is correct before you submit it for approval. </a:t>
            </a:r>
          </a:p>
          <a:p>
            <a:pPr marL="171450" indent="-171450"/>
            <a:endParaRPr lang="en-US" dirty="0" smtClean="0"/>
          </a:p>
          <a:p>
            <a:pPr marL="171450" indent="-171450"/>
            <a:r>
              <a:rPr lang="en-US" dirty="0" smtClean="0"/>
              <a:t>Use </a:t>
            </a:r>
            <a:r>
              <a:rPr lang="en-US" b="1" dirty="0" smtClean="0"/>
              <a:t>Edit Details </a:t>
            </a:r>
            <a:r>
              <a:rPr lang="en-US" dirty="0" smtClean="0"/>
              <a:t>within a section header to return to that step in the workflow process to make changes.  </a:t>
            </a:r>
          </a:p>
          <a:p>
            <a:pPr marL="171450" indent="-171450"/>
            <a:endParaRPr lang="en-US" dirty="0" smtClean="0"/>
          </a:p>
          <a:p>
            <a:pPr marL="171450" indent="-171450"/>
            <a:r>
              <a:rPr lang="en-US" dirty="0" smtClean="0"/>
              <a:t>Be sure to save changes and work your way back to the summary.</a:t>
            </a:r>
          </a:p>
          <a:p>
            <a:endParaRPr lang="en-US" dirty="0"/>
          </a:p>
        </p:txBody>
      </p:sp>
    </p:spTree>
    <p:extLst>
      <p:ext uri="{BB962C8B-B14F-4D97-AF65-F5344CB8AC3E}">
        <p14:creationId xmlns:p14="http://schemas.microsoft.com/office/powerpoint/2010/main" val="7062602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0" dirty="0" smtClean="0">
                <a:latin typeface="Arial" panose="020B0604020202020204" pitchFamily="34" charset="0"/>
              </a:rPr>
              <a:t>After</a:t>
            </a:r>
            <a:r>
              <a:rPr lang="en-US" b="0" baseline="0" dirty="0" smtClean="0">
                <a:latin typeface="Arial" panose="020B0604020202020204" pitchFamily="34" charset="0"/>
              </a:rPr>
              <a:t> all steps have been completed, scroll down to the bottom of the summary.</a:t>
            </a:r>
            <a:endParaRPr lang="en-US" dirty="0" smtClean="0">
              <a:latin typeface="Arial" panose="020B0604020202020204" pitchFamily="34" charset="0"/>
            </a:endParaRPr>
          </a:p>
          <a:p>
            <a:pPr marL="171450" indent="-171450"/>
            <a:endParaRPr lang="en-US" dirty="0" smtClean="0">
              <a:latin typeface="Arial" panose="020B0604020202020204" pitchFamily="34" charset="0"/>
            </a:endParaRPr>
          </a:p>
          <a:p>
            <a:pPr marL="171450" indent="-171450"/>
            <a:r>
              <a:rPr lang="en-US" dirty="0" smtClean="0">
                <a:latin typeface="Arial" panose="020B0604020202020204" pitchFamily="34" charset="0"/>
              </a:rPr>
              <a:t>Click </a:t>
            </a:r>
            <a:r>
              <a:rPr lang="en-US" b="1" dirty="0" smtClean="0">
                <a:latin typeface="Arial" panose="020B0604020202020204" pitchFamily="34" charset="0"/>
              </a:rPr>
              <a:t>Complet</a:t>
            </a:r>
            <a:r>
              <a:rPr lang="en-US" b="1" baseline="0" dirty="0" smtClean="0">
                <a:latin typeface="Arial" panose="020B0604020202020204" pitchFamily="34" charset="0"/>
              </a:rPr>
              <a:t>e Trip Authorization</a:t>
            </a:r>
            <a:r>
              <a:rPr lang="en-US" baseline="0" dirty="0" smtClean="0">
                <a:latin typeface="Arial" panose="020B0604020202020204" pitchFamily="34" charset="0"/>
              </a:rPr>
              <a:t>.</a:t>
            </a:r>
          </a:p>
          <a:p>
            <a:pPr marL="171450" indent="-171450"/>
            <a:endParaRPr lang="en-US" baseline="0" dirty="0" smtClean="0">
              <a:latin typeface="Arial" panose="020B0604020202020204" pitchFamily="34" charset="0"/>
            </a:endParaRPr>
          </a:p>
          <a:p>
            <a:pPr marL="171450" indent="-171450"/>
            <a:r>
              <a:rPr lang="en-US" baseline="0" dirty="0" smtClean="0">
                <a:latin typeface="Arial" panose="020B0604020202020204" pitchFamily="34" charset="0"/>
              </a:rPr>
              <a:t>Click </a:t>
            </a:r>
            <a:r>
              <a:rPr lang="en-US" b="1" baseline="0" dirty="0" smtClean="0">
                <a:latin typeface="Arial" panose="020B0604020202020204" pitchFamily="34" charset="0"/>
              </a:rPr>
              <a:t>Confirm</a:t>
            </a:r>
            <a:r>
              <a:rPr lang="en-US" baseline="0" dirty="0" smtClean="0">
                <a:latin typeface="Arial" panose="020B0604020202020204" pitchFamily="34" charset="0"/>
              </a:rPr>
              <a:t>.</a:t>
            </a:r>
            <a:endParaRPr lang="en-US" dirty="0" smtClean="0">
              <a:latin typeface="Arial" panose="020B0604020202020204" pitchFamily="34" charset="0"/>
            </a:endParaRPr>
          </a:p>
          <a:p>
            <a:pPr marL="171450" indent="-171450"/>
            <a:endParaRPr lang="en-US" dirty="0" smtClean="0">
              <a:latin typeface="Arial" panose="020B0604020202020204" pitchFamily="34" charset="0"/>
            </a:endParaRPr>
          </a:p>
          <a:p>
            <a:pPr marL="171450" indent="-171450"/>
            <a:r>
              <a:rPr lang="en-US" dirty="0" smtClean="0">
                <a:latin typeface="Arial" panose="020B0604020202020204" pitchFamily="34" charset="0"/>
              </a:rPr>
              <a:t>The trip will automatically inherit the approval status of the group authorization, and does not require additional approval steps.</a:t>
            </a:r>
          </a:p>
          <a:p>
            <a:pPr marL="171450" indent="-171450"/>
            <a:endParaRPr lang="en-US" dirty="0" smtClean="0">
              <a:latin typeface="Arial" panose="020B0604020202020204" pitchFamily="34" charset="0"/>
            </a:endParaRPr>
          </a:p>
          <a:p>
            <a:pPr marL="171450" indent="-171450"/>
            <a:r>
              <a:rPr lang="en-US" dirty="0" smtClean="0">
                <a:latin typeface="Arial" panose="020B0604020202020204" pitchFamily="34" charset="0"/>
              </a:rPr>
              <a:t>Once the trip is complete, the voucher process for a trip under a GA is the same as a basic trip-by- trip authorization.</a:t>
            </a:r>
          </a:p>
          <a:p>
            <a:endParaRPr lang="en-US" dirty="0"/>
          </a:p>
        </p:txBody>
      </p:sp>
    </p:spTree>
    <p:extLst>
      <p:ext uri="{BB962C8B-B14F-4D97-AF65-F5344CB8AC3E}">
        <p14:creationId xmlns:p14="http://schemas.microsoft.com/office/powerpoint/2010/main" val="56616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248140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000" b="0" kern="1200" dirty="0" smtClean="0">
                <a:solidFill>
                  <a:schemeClr val="tx1"/>
                </a:solidFill>
                <a:latin typeface="Arial" panose="020B0604020202020204" pitchFamily="34" charset="0"/>
              </a:rPr>
              <a:t>From</a:t>
            </a:r>
            <a:r>
              <a:rPr lang="en-US" sz="1000" b="0" kern="1200" baseline="0" dirty="0" smtClean="0">
                <a:solidFill>
                  <a:schemeClr val="tx1"/>
                </a:solidFill>
                <a:latin typeface="Arial" panose="020B0604020202020204" pitchFamily="34" charset="0"/>
              </a:rPr>
              <a:t> the Trips tab, click </a:t>
            </a:r>
            <a:r>
              <a:rPr lang="en-US" sz="1000" b="1" kern="1200" baseline="0" dirty="0" smtClean="0">
                <a:solidFill>
                  <a:schemeClr val="tx1"/>
                </a:solidFill>
                <a:latin typeface="Arial" panose="020B0604020202020204" pitchFamily="34" charset="0"/>
              </a:rPr>
              <a:t>Show</a:t>
            </a:r>
            <a:r>
              <a:rPr lang="en-US" sz="1000" b="0" kern="1200" baseline="0" dirty="0" smtClean="0">
                <a:solidFill>
                  <a:schemeClr val="tx1"/>
                </a:solidFill>
                <a:latin typeface="Arial" panose="020B0604020202020204" pitchFamily="34" charset="0"/>
              </a:rPr>
              <a:t> to access a trip.  If the trip is approved, the trip dashboard is automatically displayed.  If clicking Show takes  you into the document, click the Trip Dashboard tab in the upper left corner of the document.</a:t>
            </a:r>
            <a:endParaRPr lang="en-US" dirty="0"/>
          </a:p>
        </p:txBody>
      </p:sp>
    </p:spTree>
    <p:extLst>
      <p:ext uri="{BB962C8B-B14F-4D97-AF65-F5344CB8AC3E}">
        <p14:creationId xmlns:p14="http://schemas.microsoft.com/office/powerpoint/2010/main" val="238967273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the Group Authorization Dashboard.</a:t>
            </a:r>
          </a:p>
          <a:p>
            <a:r>
              <a:rPr lang="en-US" dirty="0" smtClean="0"/>
              <a:t>Click </a:t>
            </a:r>
            <a:r>
              <a:rPr lang="en-US" b="1" dirty="0" smtClean="0"/>
              <a:t>Cancel Group Authorization</a:t>
            </a:r>
            <a:r>
              <a:rPr lang="en-US" dirty="0" smtClean="0"/>
              <a:t>.</a:t>
            </a:r>
          </a:p>
          <a:p>
            <a:r>
              <a:rPr lang="en-US" dirty="0" smtClean="0"/>
              <a:t>Click </a:t>
            </a:r>
            <a:r>
              <a:rPr lang="en-US" b="1" dirty="0" smtClean="0"/>
              <a:t>Confirm</a:t>
            </a:r>
            <a:r>
              <a:rPr lang="en-US" dirty="0" smtClean="0"/>
              <a:t>.</a:t>
            </a:r>
            <a:endParaRPr lang="en-US" dirty="0"/>
          </a:p>
        </p:txBody>
      </p:sp>
    </p:spTree>
    <p:extLst>
      <p:ext uri="{BB962C8B-B14F-4D97-AF65-F5344CB8AC3E}">
        <p14:creationId xmlns:p14="http://schemas.microsoft.com/office/powerpoint/2010/main" val="16973907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10220138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29900200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dirty="0" smtClean="0"/>
              <a:t>Access the</a:t>
            </a:r>
            <a:r>
              <a:rPr lang="en-US" baseline="0" dirty="0" smtClean="0"/>
              <a:t> Trips list and c</a:t>
            </a:r>
            <a:r>
              <a:rPr lang="en-US" dirty="0" smtClean="0"/>
              <a:t>lick </a:t>
            </a:r>
            <a:r>
              <a:rPr lang="en-US" b="1" dirty="0" smtClean="0"/>
              <a:t>Show</a:t>
            </a:r>
            <a:r>
              <a:rPr lang="en-US" dirty="0" smtClean="0"/>
              <a:t> for the trip you need to create a supplemental voucher for.</a:t>
            </a:r>
          </a:p>
          <a:p>
            <a:endParaRPr lang="en-US" dirty="0"/>
          </a:p>
        </p:txBody>
      </p:sp>
    </p:spTree>
    <p:extLst>
      <p:ext uri="{BB962C8B-B14F-4D97-AF65-F5344CB8AC3E}">
        <p14:creationId xmlns:p14="http://schemas.microsoft.com/office/powerpoint/2010/main" val="32689030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7837910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latin typeface="Arial" panose="020B0604020202020204" pitchFamily="34" charset="0"/>
              </a:rPr>
              <a:t>From the Trip Dashboard, click </a:t>
            </a:r>
            <a:r>
              <a:rPr lang="en-US" b="1" dirty="0" smtClean="0">
                <a:latin typeface="Arial" panose="020B0604020202020204" pitchFamily="34" charset="0"/>
              </a:rPr>
              <a:t>Create Voucher </a:t>
            </a:r>
            <a:r>
              <a:rPr lang="en-US" dirty="0" smtClean="0">
                <a:latin typeface="Arial" panose="020B0604020202020204" pitchFamily="34" charset="0"/>
              </a:rPr>
              <a:t>to create a supplemental voucher.</a:t>
            </a:r>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4426140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rgbClr val="333F48"/>
                </a:solidFill>
                <a:latin typeface="Arial" pitchFamily="34" charset="0"/>
                <a:ea typeface="+mn-ea"/>
                <a:cs typeface="Arial" pitchFamily="34" charset="0"/>
              </a:rPr>
              <a:t>The Basic Information page does not allow changes to the voucher cut-off date. </a:t>
            </a:r>
          </a:p>
          <a:p>
            <a:endParaRPr lang="en-US" sz="1000" b="0" i="0" u="none" strike="noStrike" kern="1200" baseline="0" dirty="0" smtClean="0">
              <a:solidFill>
                <a:srgbClr val="333F48"/>
              </a:solidFill>
              <a:latin typeface="Arial" pitchFamily="34" charset="0"/>
              <a:ea typeface="+mn-ea"/>
              <a:cs typeface="Arial" pitchFamily="34" charset="0"/>
            </a:endParaRPr>
          </a:p>
          <a:p>
            <a:r>
              <a:rPr lang="en-US" sz="1000" b="0" i="0" u="none" strike="noStrike" kern="1200" baseline="0" dirty="0" smtClean="0">
                <a:solidFill>
                  <a:srgbClr val="333F48"/>
                </a:solidFill>
                <a:latin typeface="Arial" pitchFamily="34" charset="0"/>
                <a:ea typeface="+mn-ea"/>
                <a:cs typeface="Arial" pitchFamily="34" charset="0"/>
              </a:rPr>
              <a:t>Review the information and click </a:t>
            </a:r>
            <a:r>
              <a:rPr lang="en-US" sz="1000" b="1" i="0" u="none" strike="noStrike" kern="1200" baseline="0" dirty="0" smtClean="0">
                <a:solidFill>
                  <a:srgbClr val="333F48"/>
                </a:solidFill>
                <a:latin typeface="Arial" pitchFamily="34" charset="0"/>
                <a:ea typeface="+mn-ea"/>
                <a:cs typeface="Arial" pitchFamily="34" charset="0"/>
              </a:rPr>
              <a:t>Save and Next Step</a:t>
            </a:r>
            <a:r>
              <a:rPr lang="en-US" sz="1000" b="0" i="0" u="none" strike="noStrike" kern="1200" baseline="0" dirty="0" smtClean="0">
                <a:solidFill>
                  <a:srgbClr val="333F48"/>
                </a:solidFill>
                <a:latin typeface="Arial" pitchFamily="34" charset="0"/>
                <a:ea typeface="+mn-ea"/>
                <a:cs typeface="Arial" pitchFamily="34" charset="0"/>
              </a:rPr>
              <a:t>.</a:t>
            </a:r>
            <a:endParaRPr lang="en-US" dirty="0"/>
          </a:p>
        </p:txBody>
      </p:sp>
    </p:spTree>
    <p:extLst>
      <p:ext uri="{BB962C8B-B14F-4D97-AF65-F5344CB8AC3E}">
        <p14:creationId xmlns:p14="http://schemas.microsoft.com/office/powerpoint/2010/main" val="330704098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All lodging, meals, and incidental expenses are ineligible to be claimed on a supplemental voucher.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Add New Expense </a:t>
            </a:r>
            <a:r>
              <a:rPr lang="en-US" sz="1000" b="0" i="0" u="none" strike="noStrike" kern="1200" baseline="0" dirty="0" smtClean="0">
                <a:solidFill>
                  <a:srgbClr val="333F48"/>
                </a:solidFill>
                <a:latin typeface="Arial" pitchFamily="34" charset="0"/>
                <a:ea typeface="+mn-ea"/>
                <a:cs typeface="Arial" pitchFamily="34" charset="0"/>
              </a:rPr>
              <a:t>to add a new expense.</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Add Credit Card Expenses </a:t>
            </a:r>
            <a:r>
              <a:rPr lang="en-US" sz="1000" b="0" i="0" u="none" strike="noStrike" kern="1200" baseline="0" dirty="0" smtClean="0">
                <a:solidFill>
                  <a:srgbClr val="333F48"/>
                </a:solidFill>
                <a:latin typeface="Arial" pitchFamily="34" charset="0"/>
                <a:ea typeface="+mn-ea"/>
                <a:cs typeface="Arial" pitchFamily="34" charset="0"/>
              </a:rPr>
              <a:t>to view transactions made on your GTCC and add them to your voucher. </a:t>
            </a:r>
          </a:p>
          <a:p>
            <a:endParaRPr lang="en-US" dirty="0"/>
          </a:p>
        </p:txBody>
      </p:sp>
    </p:spTree>
    <p:extLst>
      <p:ext uri="{BB962C8B-B14F-4D97-AF65-F5344CB8AC3E}">
        <p14:creationId xmlns:p14="http://schemas.microsoft.com/office/powerpoint/2010/main" val="17739232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account codes used on the authorization carry over to the voucher. </a:t>
            </a:r>
          </a:p>
          <a:p>
            <a:pPr>
              <a:buNone/>
            </a:pPr>
            <a:endParaRPr lang="en-US" dirty="0" smtClean="0"/>
          </a:p>
          <a:p>
            <a:pPr>
              <a:buNone/>
            </a:pPr>
            <a:r>
              <a:rPr lang="en-US" dirty="0" smtClean="0">
                <a:sym typeface="Webdings" panose="05030102010509060703" pitchFamily="18" charset="2"/>
              </a:rPr>
              <a:t></a:t>
            </a:r>
            <a:r>
              <a:rPr lang="en-US" dirty="0" smtClean="0"/>
              <a:t>If multiple POET lines were used to fund the trip, allocations may need to be adjusted.  </a:t>
            </a:r>
          </a:p>
          <a:p>
            <a:pPr>
              <a:buNone/>
            </a:pPr>
            <a:endParaRPr lang="en-US" baseline="0" dirty="0" smtClean="0"/>
          </a:p>
          <a:p>
            <a:pPr>
              <a:buNone/>
            </a:pPr>
            <a:r>
              <a:rPr lang="en-US" baseline="0" dirty="0" smtClean="0">
                <a:sym typeface="Webdings" panose="05030102010509060703" pitchFamily="18" charset="2"/>
              </a:rPr>
              <a:t>Click </a:t>
            </a:r>
            <a:r>
              <a:rPr lang="en-US" b="1" baseline="0" dirty="0" smtClean="0">
                <a:sym typeface="Webdings" panose="05030102010509060703" pitchFamily="18" charset="2"/>
              </a:rPr>
              <a:t>Save and Next Step</a:t>
            </a:r>
            <a:r>
              <a:rPr lang="en-US" baseline="0" dirty="0" smtClean="0">
                <a:sym typeface="Webdings" panose="05030102010509060703" pitchFamily="18" charset="2"/>
              </a:rPr>
              <a:t>.</a:t>
            </a:r>
            <a:endParaRPr lang="en-US" dirty="0" smtClean="0"/>
          </a:p>
          <a:p>
            <a:endParaRPr lang="en-US" dirty="0"/>
          </a:p>
        </p:txBody>
      </p:sp>
    </p:spTree>
    <p:extLst>
      <p:ext uri="{BB962C8B-B14F-4D97-AF65-F5344CB8AC3E}">
        <p14:creationId xmlns:p14="http://schemas.microsoft.com/office/powerpoint/2010/main" val="28988656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Summary step allows you to review the voucher and make sure it is correct before you submit it for approval. </a:t>
            </a:r>
          </a:p>
          <a:p>
            <a:pPr marL="171450" indent="-171450"/>
            <a:endParaRPr lang="en-US" dirty="0" smtClean="0"/>
          </a:p>
          <a:p>
            <a:pPr marL="171450" indent="-171450"/>
            <a:r>
              <a:rPr lang="en-US" dirty="0" smtClean="0"/>
              <a:t> Use </a:t>
            </a:r>
            <a:r>
              <a:rPr lang="en-US" b="1" dirty="0" smtClean="0"/>
              <a:t>Edit Details </a:t>
            </a:r>
            <a:r>
              <a:rPr lang="en-US" dirty="0" smtClean="0"/>
              <a:t>within a section header to return to that step in the workflow process to make changes. </a:t>
            </a:r>
          </a:p>
          <a:p>
            <a:endParaRPr lang="en-US" dirty="0"/>
          </a:p>
        </p:txBody>
      </p:sp>
    </p:spTree>
    <p:extLst>
      <p:ext uri="{BB962C8B-B14F-4D97-AF65-F5344CB8AC3E}">
        <p14:creationId xmlns:p14="http://schemas.microsoft.com/office/powerpoint/2010/main" val="275189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1000" kern="1200" baseline="0" dirty="0" smtClean="0">
                <a:solidFill>
                  <a:schemeClr val="tx1"/>
                </a:solidFill>
                <a:latin typeface="Arial" panose="020B0604020202020204" pitchFamily="34" charset="0"/>
                <a:sym typeface="Webdings"/>
              </a:rPr>
              <a:t>To make changes to an approved authorization, click </a:t>
            </a:r>
            <a:r>
              <a:rPr lang="en-US" sz="1000" b="1" kern="1200" baseline="0" dirty="0" smtClean="0">
                <a:solidFill>
                  <a:schemeClr val="tx1"/>
                </a:solidFill>
                <a:latin typeface="Arial" panose="020B0604020202020204" pitchFamily="34" charset="0"/>
                <a:sym typeface="Webdings"/>
              </a:rPr>
              <a:t>Amend Authorization</a:t>
            </a:r>
            <a:r>
              <a:rPr lang="en-US" sz="1000" kern="1200" baseline="0" dirty="0" smtClean="0">
                <a:solidFill>
                  <a:schemeClr val="tx1"/>
                </a:solidFill>
                <a:latin typeface="Arial" panose="020B0604020202020204" pitchFamily="34" charset="0"/>
                <a:sym typeface="Webdings"/>
              </a:rPr>
              <a:t>.</a:t>
            </a:r>
          </a:p>
          <a:p>
            <a:endParaRPr lang="en-US" dirty="0"/>
          </a:p>
        </p:txBody>
      </p:sp>
    </p:spTree>
    <p:extLst>
      <p:ext uri="{BB962C8B-B14F-4D97-AF65-F5344CB8AC3E}">
        <p14:creationId xmlns:p14="http://schemas.microsoft.com/office/powerpoint/2010/main" val="218441300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Scroll down to the bottom of the summary and click </a:t>
            </a:r>
            <a:r>
              <a:rPr lang="en-US" b="1" dirty="0" smtClean="0"/>
              <a:t>Send to Approver </a:t>
            </a:r>
            <a:r>
              <a:rPr lang="en-US" dirty="0" smtClean="0"/>
              <a:t>to submit the voucher.</a:t>
            </a:r>
            <a:r>
              <a:rPr lang="en-US" baseline="0" dirty="0" smtClean="0"/>
              <a:t> </a:t>
            </a:r>
          </a:p>
          <a:p>
            <a:pPr marL="171450" indent="-171450"/>
            <a:endParaRPr lang="en-US" baseline="0" dirty="0" smtClean="0"/>
          </a:p>
          <a:p>
            <a:pPr marL="171450" indent="-171450"/>
            <a:r>
              <a:rPr lang="en-US" dirty="0" smtClean="0"/>
              <a:t>Read the acceptance policy. When you submit the voucher, this acceptance is logged and becomes part of the trip history.</a:t>
            </a:r>
          </a:p>
          <a:p>
            <a:pPr marL="171450" indent="-171450"/>
            <a:endParaRPr lang="en-US" dirty="0" smtClean="0"/>
          </a:p>
          <a:p>
            <a:pPr marL="171450" indent="-171450"/>
            <a:r>
              <a:rPr lang="en-US" dirty="0" smtClean="0"/>
              <a:t>Click </a:t>
            </a:r>
            <a:r>
              <a:rPr lang="en-US" b="1" dirty="0" smtClean="0"/>
              <a:t>Confirm</a:t>
            </a:r>
            <a:r>
              <a:rPr lang="en-US" dirty="0" smtClean="0"/>
              <a:t>.</a:t>
            </a:r>
            <a:r>
              <a:rPr lang="en-US" baseline="0" dirty="0" smtClean="0"/>
              <a:t>  </a:t>
            </a:r>
          </a:p>
          <a:p>
            <a:pPr marL="171450" indent="-171450"/>
            <a:endParaRPr lang="en-US" baseline="0" dirty="0" smtClean="0"/>
          </a:p>
          <a:p>
            <a:pPr marL="171450" indent="-171450"/>
            <a:r>
              <a:rPr lang="en-US" baseline="0" dirty="0" smtClean="0"/>
              <a:t>To return to the summary, click </a:t>
            </a:r>
            <a:r>
              <a:rPr lang="en-US" b="1" baseline="0" dirty="0" smtClean="0"/>
              <a:t>Cancel</a:t>
            </a:r>
            <a:r>
              <a:rPr lang="en-US" baseline="0" dirty="0" smtClean="0"/>
              <a:t>.</a:t>
            </a:r>
          </a:p>
          <a:p>
            <a:endParaRPr lang="en-US" dirty="0"/>
          </a:p>
        </p:txBody>
      </p:sp>
    </p:spTree>
    <p:extLst>
      <p:ext uri="{BB962C8B-B14F-4D97-AF65-F5344CB8AC3E}">
        <p14:creationId xmlns:p14="http://schemas.microsoft.com/office/powerpoint/2010/main" val="256857549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1818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31892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97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latin typeface="Arial" panose="020B0604020202020204" pitchFamily="34" charset="0"/>
                <a:cs typeface="Arial" panose="020B0604020202020204" pitchFamily="34" charset="0"/>
              </a:rPr>
              <a:t>Once you click</a:t>
            </a:r>
            <a:r>
              <a:rPr lang="en-US" b="1" dirty="0" smtClean="0">
                <a:latin typeface="Arial" panose="020B0604020202020204" pitchFamily="34" charset="0"/>
                <a:cs typeface="Arial" panose="020B0604020202020204" pitchFamily="34" charset="0"/>
              </a:rPr>
              <a:t> Amend Authorization</a:t>
            </a:r>
            <a:r>
              <a:rPr lang="en-US" dirty="0" smtClean="0">
                <a:latin typeface="Arial" panose="020B0604020202020204" pitchFamily="34" charset="0"/>
                <a:cs typeface="Arial" panose="020B0604020202020204" pitchFamily="34" charset="0"/>
              </a:rPr>
              <a:t>, the Basic Information page for that authorization appears. You can modify the following: </a:t>
            </a:r>
          </a:p>
          <a:p>
            <a:pPr marL="628650" lvl="1" indent="-171450"/>
            <a:r>
              <a:rPr lang="en-US" dirty="0" smtClean="0">
                <a:latin typeface="Arial" panose="020B0604020202020204" pitchFamily="34" charset="0"/>
                <a:cs typeface="Arial" panose="020B0604020202020204" pitchFamily="34" charset="0"/>
              </a:rPr>
              <a:t>Type of Travel </a:t>
            </a:r>
          </a:p>
          <a:p>
            <a:pPr marL="628650" lvl="1" indent="-171450"/>
            <a:r>
              <a:rPr lang="en-US" dirty="0" smtClean="0">
                <a:latin typeface="Arial" panose="020B0604020202020204" pitchFamily="34" charset="0"/>
                <a:cs typeface="Arial" panose="020B0604020202020204" pitchFamily="34" charset="0"/>
              </a:rPr>
              <a:t>Specific Travel Purpose</a:t>
            </a:r>
          </a:p>
          <a:p>
            <a:endParaRPr lang="en-US" dirty="0"/>
          </a:p>
        </p:txBody>
      </p:sp>
    </p:spTree>
    <p:extLst>
      <p:ext uri="{BB962C8B-B14F-4D97-AF65-F5344CB8AC3E}">
        <p14:creationId xmlns:p14="http://schemas.microsoft.com/office/powerpoint/2010/main" val="71354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latin typeface="Arial" panose="020B0604020202020204" pitchFamily="34" charset="0"/>
              </a:rPr>
              <a:t>As part of the amendment process, you may need to retrieve, change, add, or delete travel reservations. </a:t>
            </a:r>
          </a:p>
          <a:p>
            <a:pPr>
              <a:buNone/>
            </a:pPr>
            <a:endParaRPr lang="en-US" dirty="0" smtClean="0">
              <a:latin typeface="Arial" panose="020B0604020202020204" pitchFamily="34" charset="0"/>
            </a:endParaRPr>
          </a:p>
          <a:p>
            <a:pPr marL="171450" indent="-171450"/>
            <a:r>
              <a:rPr lang="en-US" dirty="0" smtClean="0">
                <a:latin typeface="Arial" panose="020B0604020202020204" pitchFamily="34" charset="0"/>
              </a:rPr>
              <a:t>You can make changes to your reservation online if the reservations were made using the E2 online booking tool and the reservations have not been ticketed. </a:t>
            </a:r>
          </a:p>
          <a:p>
            <a:pPr>
              <a:buNone/>
            </a:pPr>
            <a:endParaRPr lang="en-US" dirty="0" smtClean="0">
              <a:latin typeface="Arial" panose="020B0604020202020204" pitchFamily="34" charset="0"/>
            </a:endParaRPr>
          </a:p>
          <a:p>
            <a:pPr marL="171450" indent="-171450"/>
            <a:r>
              <a:rPr lang="en-US" dirty="0" smtClean="0">
                <a:latin typeface="Arial" panose="020B0604020202020204" pitchFamily="34" charset="0"/>
              </a:rPr>
              <a:t>Use </a:t>
            </a:r>
            <a:r>
              <a:rPr lang="en-US" b="1" dirty="0" smtClean="0">
                <a:latin typeface="Arial" panose="020B0604020202020204" pitchFamily="34" charset="0"/>
              </a:rPr>
              <a:t>Change Reservations </a:t>
            </a:r>
            <a:r>
              <a:rPr lang="en-US" dirty="0" smtClean="0">
                <a:latin typeface="Arial" panose="020B0604020202020204" pitchFamily="34" charset="0"/>
              </a:rPr>
              <a:t>to access the online booking tool and make changes</a:t>
            </a:r>
            <a:r>
              <a:rPr lang="en-US" dirty="0" smtClean="0"/>
              <a:t>.</a:t>
            </a:r>
          </a:p>
          <a:p>
            <a:pPr>
              <a:buNone/>
            </a:pPr>
            <a:endParaRPr lang="en-US" dirty="0" smtClean="0"/>
          </a:p>
          <a:p>
            <a:pPr marL="171450" indent="-171450"/>
            <a:r>
              <a:rPr lang="en-US" dirty="0" smtClean="0"/>
              <a:t>If</a:t>
            </a:r>
            <a:r>
              <a:rPr lang="en-US" baseline="0" dirty="0" smtClean="0"/>
              <a:t> the Change Reservation link is not available, contact the TMC to change your reservation.</a:t>
            </a:r>
            <a:endParaRPr lang="en-US" dirty="0"/>
          </a:p>
        </p:txBody>
      </p:sp>
    </p:spTree>
    <p:extLst>
      <p:ext uri="{BB962C8B-B14F-4D97-AF65-F5344CB8AC3E}">
        <p14:creationId xmlns:p14="http://schemas.microsoft.com/office/powerpoint/2010/main" val="32098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A message advising if you change</a:t>
            </a:r>
            <a:r>
              <a:rPr lang="en-US" baseline="0" dirty="0" smtClean="0"/>
              <a:t> or remove a reservation, you will not be able to delete the amended authorization.</a:t>
            </a:r>
          </a:p>
          <a:p>
            <a:pPr marL="0" indent="0">
              <a:buNone/>
            </a:pPr>
            <a:endParaRPr lang="en-US" baseline="0" dirty="0" smtClean="0"/>
          </a:p>
          <a:p>
            <a:pPr marL="171450" indent="-171450"/>
            <a:r>
              <a:rPr lang="en-US" baseline="0" dirty="0" smtClean="0"/>
              <a:t>Click </a:t>
            </a:r>
            <a:r>
              <a:rPr lang="en-US" b="1" baseline="0" dirty="0" smtClean="0"/>
              <a:t>Confirm</a:t>
            </a:r>
            <a:r>
              <a:rPr lang="en-US" baseline="0" dirty="0" smtClean="0"/>
              <a:t> to continue to the online booking tool or </a:t>
            </a:r>
            <a:r>
              <a:rPr lang="en-US" b="1" baseline="0" dirty="0" smtClean="0"/>
              <a:t>Cancel </a:t>
            </a:r>
            <a:r>
              <a:rPr lang="en-US" baseline="0" dirty="0" smtClean="0"/>
              <a:t>to return to the Reservation step.</a:t>
            </a:r>
            <a:endParaRPr lang="en-US" dirty="0"/>
          </a:p>
        </p:txBody>
      </p:sp>
    </p:spTree>
    <p:extLst>
      <p:ext uri="{BB962C8B-B14F-4D97-AF65-F5344CB8AC3E}">
        <p14:creationId xmlns:p14="http://schemas.microsoft.com/office/powerpoint/2010/main" val="62599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confirmation</a:t>
            </a:r>
            <a:r>
              <a:rPr lang="en-US" baseline="0" dirty="0" smtClean="0"/>
              <a:t> for the existing reservation is displayed.  All sections can be expanded to review the details.</a:t>
            </a:r>
          </a:p>
          <a:p>
            <a:pPr marL="171450" indent="-171450"/>
            <a:endParaRPr lang="en-US" baseline="0" dirty="0" smtClean="0"/>
          </a:p>
          <a:p>
            <a:pPr marL="171450" indent="-171450"/>
            <a:r>
              <a:rPr lang="en-US" baseline="0" dirty="0" smtClean="0"/>
              <a:t>For those sections that allow change, click the appropriate button to either change or remove.  </a:t>
            </a:r>
          </a:p>
          <a:p>
            <a:pPr>
              <a:buNone/>
            </a:pPr>
            <a:endParaRPr lang="en-US" baseline="0" dirty="0" smtClean="0"/>
          </a:p>
        </p:txBody>
      </p:sp>
    </p:spTree>
    <p:extLst>
      <p:ext uri="{BB962C8B-B14F-4D97-AF65-F5344CB8AC3E}">
        <p14:creationId xmlns:p14="http://schemas.microsoft.com/office/powerpoint/2010/main" val="351434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sym typeface="Webdings" panose="05030102010509060703" pitchFamily="18" charset="2"/>
              </a:rPr>
              <a:t>To change your flight</a:t>
            </a:r>
            <a:r>
              <a:rPr lang="en-US" baseline="0" dirty="0" smtClean="0">
                <a:sym typeface="Webdings" panose="05030102010509060703" pitchFamily="18" charset="2"/>
              </a:rPr>
              <a:t>, click </a:t>
            </a:r>
            <a:r>
              <a:rPr lang="en-US" b="1" baseline="0" dirty="0" smtClean="0">
                <a:sym typeface="Webdings" panose="05030102010509060703" pitchFamily="18" charset="2"/>
              </a:rPr>
              <a:t>Change this flight</a:t>
            </a:r>
            <a:r>
              <a:rPr lang="en-US" b="0" baseline="0" dirty="0" smtClean="0">
                <a:sym typeface="Webdings" panose="05030102010509060703" pitchFamily="18" charset="2"/>
              </a:rPr>
              <a:t>.</a:t>
            </a:r>
            <a:r>
              <a:rPr lang="en-US" b="1" baseline="0" dirty="0" smtClean="0">
                <a:sym typeface="Webdings" panose="05030102010509060703" pitchFamily="18" charset="2"/>
              </a:rPr>
              <a:t> </a:t>
            </a:r>
          </a:p>
          <a:p>
            <a:pPr marL="0" indent="0">
              <a:buNone/>
            </a:pPr>
            <a:endParaRPr lang="en-US" baseline="0" dirty="0" smtClean="0">
              <a:sym typeface="Webdings" panose="05030102010509060703" pitchFamily="18" charset="2"/>
            </a:endParaRPr>
          </a:p>
          <a:p>
            <a:pPr marL="171450" indent="-171450"/>
            <a:r>
              <a:rPr lang="en-US" baseline="0" dirty="0" smtClean="0">
                <a:sym typeface="Webdings" panose="05030102010509060703" pitchFamily="18" charset="2"/>
              </a:rPr>
              <a:t>You will be prompted to select a new date and book flights using the same process used on the initial booking.</a:t>
            </a:r>
          </a:p>
          <a:p>
            <a:endParaRPr lang="en-US" dirty="0"/>
          </a:p>
        </p:txBody>
      </p:sp>
    </p:spTree>
    <p:extLst>
      <p:ext uri="{BB962C8B-B14F-4D97-AF65-F5344CB8AC3E}">
        <p14:creationId xmlns:p14="http://schemas.microsoft.com/office/powerpoint/2010/main" val="117976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sym typeface="Webdings" panose="05030102010509060703" pitchFamily="18" charset="2"/>
              </a:rPr>
              <a:t>To change hotel</a:t>
            </a:r>
            <a:r>
              <a:rPr lang="en-US" baseline="0" dirty="0" smtClean="0">
                <a:sym typeface="Webdings" panose="05030102010509060703" pitchFamily="18" charset="2"/>
              </a:rPr>
              <a:t> details, click </a:t>
            </a:r>
            <a:r>
              <a:rPr lang="en-US" b="1" baseline="0" dirty="0" smtClean="0">
                <a:sym typeface="Webdings" panose="05030102010509060703" pitchFamily="18" charset="2"/>
              </a:rPr>
              <a:t>Change this hotel</a:t>
            </a:r>
            <a:r>
              <a:rPr lang="en-US" baseline="0" dirty="0" smtClean="0">
                <a:sym typeface="Webdings" panose="05030102010509060703" pitchFamily="18" charset="2"/>
              </a:rPr>
              <a:t>.   A message displays advising this will remove your current hotel selection.</a:t>
            </a:r>
          </a:p>
          <a:p>
            <a:pPr marL="0" indent="0">
              <a:buNone/>
            </a:pPr>
            <a:endParaRPr lang="en-US" baseline="0" dirty="0" smtClean="0">
              <a:sym typeface="Webdings" panose="05030102010509060703" pitchFamily="18" charset="2"/>
            </a:endParaRPr>
          </a:p>
          <a:p>
            <a:pPr marL="171450" indent="-171450"/>
            <a:r>
              <a:rPr lang="en-US" baseline="0" dirty="0" smtClean="0">
                <a:sym typeface="Webdings" panose="05030102010509060703" pitchFamily="18" charset="2"/>
              </a:rPr>
              <a:t>Click </a:t>
            </a:r>
            <a:r>
              <a:rPr lang="en-US" b="1" baseline="0" dirty="0" smtClean="0">
                <a:sym typeface="Webdings" panose="05030102010509060703" pitchFamily="18" charset="2"/>
              </a:rPr>
              <a:t>OK</a:t>
            </a:r>
            <a:r>
              <a:rPr lang="en-US" b="0" baseline="0" dirty="0" smtClean="0">
                <a:sym typeface="Webdings" panose="05030102010509060703" pitchFamily="18" charset="2"/>
              </a:rPr>
              <a:t>.</a:t>
            </a:r>
            <a:endParaRPr lang="en-US" baseline="0" dirty="0" smtClean="0">
              <a:sym typeface="Webdings" panose="05030102010509060703" pitchFamily="18" charset="2"/>
            </a:endParaRPr>
          </a:p>
          <a:p>
            <a:pPr marL="171450" indent="-171450"/>
            <a:endParaRPr lang="en-US" baseline="0" dirty="0" smtClean="0">
              <a:sym typeface="Webdings" panose="05030102010509060703" pitchFamily="18" charset="2"/>
            </a:endParaRPr>
          </a:p>
          <a:p>
            <a:pPr marL="171450" indent="-171450"/>
            <a:r>
              <a:rPr lang="en-US" baseline="0" dirty="0" smtClean="0">
                <a:sym typeface="Webdings" panose="05030102010509060703" pitchFamily="18" charset="2"/>
              </a:rPr>
              <a:t>You will be prompted to select a new hotel following the same process used during the initial booking.</a:t>
            </a:r>
          </a:p>
          <a:p>
            <a:pPr marL="171450" indent="-171450"/>
            <a:endParaRPr lang="en-US" dirty="0"/>
          </a:p>
        </p:txBody>
      </p:sp>
    </p:spTree>
    <p:extLst>
      <p:ext uri="{BB962C8B-B14F-4D97-AF65-F5344CB8AC3E}">
        <p14:creationId xmlns:p14="http://schemas.microsoft.com/office/powerpoint/2010/main" val="361941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sym typeface="Webdings" panose="05030102010509060703" pitchFamily="18" charset="2"/>
              </a:rPr>
              <a:t>To change rental car</a:t>
            </a:r>
            <a:r>
              <a:rPr lang="en-US" baseline="0" dirty="0" smtClean="0">
                <a:sym typeface="Webdings" panose="05030102010509060703" pitchFamily="18" charset="2"/>
              </a:rPr>
              <a:t> details, click </a:t>
            </a:r>
            <a:r>
              <a:rPr lang="en-US" b="1" baseline="0" dirty="0" smtClean="0">
                <a:sym typeface="Webdings" panose="05030102010509060703" pitchFamily="18" charset="2"/>
              </a:rPr>
              <a:t>Change this car</a:t>
            </a:r>
            <a:r>
              <a:rPr lang="en-US" b="0" baseline="0" dirty="0" smtClean="0">
                <a:sym typeface="Webdings" panose="05030102010509060703" pitchFamily="18" charset="2"/>
              </a:rPr>
              <a:t>.</a:t>
            </a:r>
            <a:r>
              <a:rPr lang="en-US" b="1" baseline="0" dirty="0" smtClean="0">
                <a:sym typeface="Webdings" panose="05030102010509060703" pitchFamily="18" charset="2"/>
              </a:rPr>
              <a:t>   </a:t>
            </a:r>
            <a:r>
              <a:rPr lang="en-US" baseline="0" dirty="0" smtClean="0">
                <a:sym typeface="Webdings" panose="05030102010509060703" pitchFamily="18" charset="2"/>
              </a:rPr>
              <a:t>A message displays advising this will remove your current car selection.</a:t>
            </a:r>
          </a:p>
          <a:p>
            <a:pPr marL="171450" indent="-171450"/>
            <a:endParaRPr lang="en-US" baseline="0" dirty="0" smtClean="0">
              <a:sym typeface="Webdings" panose="05030102010509060703" pitchFamily="18" charset="2"/>
            </a:endParaRPr>
          </a:p>
          <a:p>
            <a:pPr marL="171450" indent="-171450"/>
            <a:r>
              <a:rPr lang="en-US" baseline="0" dirty="0" smtClean="0">
                <a:sym typeface="Webdings" panose="05030102010509060703" pitchFamily="18" charset="2"/>
              </a:rPr>
              <a:t>Click </a:t>
            </a:r>
            <a:r>
              <a:rPr lang="en-US" b="1" baseline="0" dirty="0" smtClean="0">
                <a:sym typeface="Webdings" panose="05030102010509060703" pitchFamily="18" charset="2"/>
              </a:rPr>
              <a:t>OK</a:t>
            </a:r>
            <a:r>
              <a:rPr lang="en-US" baseline="0" dirty="0" smtClean="0">
                <a:sym typeface="Webdings" panose="05030102010509060703" pitchFamily="18" charset="2"/>
              </a:rPr>
              <a:t>.</a:t>
            </a:r>
          </a:p>
          <a:p>
            <a:pPr marL="171450" indent="-171450"/>
            <a:endParaRPr lang="en-US" baseline="0" dirty="0" smtClean="0">
              <a:sym typeface="Webdings" panose="05030102010509060703" pitchFamily="18" charset="2"/>
            </a:endParaRPr>
          </a:p>
          <a:p>
            <a:pPr marL="171450" indent="-171450"/>
            <a:r>
              <a:rPr lang="en-US" baseline="0" dirty="0" smtClean="0">
                <a:sym typeface="Webdings" panose="05030102010509060703" pitchFamily="18" charset="2"/>
              </a:rPr>
              <a:t>You will be prompted to select a car using the same process used on the initial booking.</a:t>
            </a:r>
          </a:p>
          <a:p>
            <a:endParaRPr lang="en-US" dirty="0"/>
          </a:p>
        </p:txBody>
      </p:sp>
    </p:spTree>
    <p:extLst>
      <p:ext uri="{BB962C8B-B14F-4D97-AF65-F5344CB8AC3E}">
        <p14:creationId xmlns:p14="http://schemas.microsoft.com/office/powerpoint/2010/main" val="27481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75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Once all trip components have been changed, scroll to the bottom</a:t>
            </a:r>
            <a:r>
              <a:rPr lang="en-US" baseline="0" dirty="0" smtClean="0"/>
              <a:t> of the Trip Review and Summary page and click </a:t>
            </a:r>
            <a:r>
              <a:rPr lang="en-US" b="1" baseline="0" dirty="0" smtClean="0"/>
              <a:t>Confirm Changes</a:t>
            </a:r>
            <a:r>
              <a:rPr lang="en-US" baseline="0" dirty="0" smtClean="0"/>
              <a:t>.</a:t>
            </a:r>
            <a:endParaRPr lang="en-US" dirty="0"/>
          </a:p>
        </p:txBody>
      </p:sp>
    </p:spTree>
    <p:extLst>
      <p:ext uri="{BB962C8B-B14F-4D97-AF65-F5344CB8AC3E}">
        <p14:creationId xmlns:p14="http://schemas.microsoft.com/office/powerpoint/2010/main" val="298833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After</a:t>
            </a:r>
            <a:r>
              <a:rPr lang="en-US" baseline="0" dirty="0" smtClean="0"/>
              <a:t> confirming changes you are returned to the Reservation Step.</a:t>
            </a:r>
            <a:endParaRPr lang="en-US" baseline="0" dirty="0"/>
          </a:p>
        </p:txBody>
      </p:sp>
    </p:spTree>
    <p:extLst>
      <p:ext uri="{BB962C8B-B14F-4D97-AF65-F5344CB8AC3E}">
        <p14:creationId xmlns:p14="http://schemas.microsoft.com/office/powerpoint/2010/main" val="402133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Use the Site Details page to make changes to your trip per diem locations or travel detail information, including travel dates. </a:t>
            </a:r>
          </a:p>
          <a:p>
            <a:pPr>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the original authorization had associated reservations, the information on this page comes from those reservation details. If, however, you change the reservations during the amendment process, the Site Details page </a:t>
            </a:r>
            <a:r>
              <a:rPr lang="en-US" sz="1000" b="1" i="0" u="none" strike="noStrike" kern="1200" baseline="0" dirty="0" smtClean="0">
                <a:solidFill>
                  <a:srgbClr val="333F48"/>
                </a:solidFill>
                <a:latin typeface="Arial" pitchFamily="34" charset="0"/>
                <a:ea typeface="+mn-ea"/>
                <a:cs typeface="Arial" pitchFamily="34" charset="0"/>
              </a:rPr>
              <a:t>does not </a:t>
            </a:r>
            <a:r>
              <a:rPr lang="en-US" sz="1000" b="0" i="0" u="none" strike="noStrike" kern="1200" baseline="0" dirty="0" smtClean="0">
                <a:solidFill>
                  <a:srgbClr val="333F48"/>
                </a:solidFill>
                <a:latin typeface="Arial" pitchFamily="34" charset="0"/>
                <a:ea typeface="+mn-ea"/>
                <a:cs typeface="Arial" pitchFamily="34" charset="0"/>
              </a:rPr>
              <a:t>reflect that changed information. You will be alerted of this situation by a warning message.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You should always review the Site Details page to verify that it reflects your current travel plans, and that the dates and per diem location information is accurate.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You cannot make changes for any dates for which you have been paid lodging, or meals and incidental expenses (M&amp;IE), on a voucher. </a:t>
            </a:r>
          </a:p>
          <a:p>
            <a:pPr marL="171450" indent="-171450"/>
            <a:endParaRPr lang="en-US" dirty="0"/>
          </a:p>
        </p:txBody>
      </p:sp>
    </p:spTree>
    <p:extLst>
      <p:ext uri="{BB962C8B-B14F-4D97-AF65-F5344CB8AC3E}">
        <p14:creationId xmlns:p14="http://schemas.microsoft.com/office/powerpoint/2010/main" val="985963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If you make changes to your travel itinerary or your reservations, you should always review your new estimated expenses and the selected reimbursement types associated to your Lodging and Meals &amp; Incidentals.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Transportation and other expenses can be added, changed, or deleted.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Lodging and Meal &amp; Incidentals expenses can be changed for dates for which expenses have not been paid on a previously submitted voucher.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[JTR] When the </a:t>
            </a:r>
            <a:r>
              <a:rPr lang="en-US" sz="1000" b="1" i="0" u="none" strike="noStrike" kern="1200" baseline="0" dirty="0" smtClean="0">
                <a:solidFill>
                  <a:srgbClr val="333F48"/>
                </a:solidFill>
                <a:latin typeface="Arial" pitchFamily="34" charset="0"/>
                <a:ea typeface="+mn-ea"/>
                <a:cs typeface="Arial" pitchFamily="34" charset="0"/>
              </a:rPr>
              <a:t>Reimbursement Type </a:t>
            </a:r>
            <a:r>
              <a:rPr lang="en-US" sz="1000" b="0" i="0" u="none" strike="noStrike" kern="1200" baseline="0" dirty="0" smtClean="0">
                <a:solidFill>
                  <a:srgbClr val="333F48"/>
                </a:solidFill>
                <a:latin typeface="Arial" pitchFamily="34" charset="0"/>
                <a:ea typeface="+mn-ea"/>
                <a:cs typeface="Arial" pitchFamily="34" charset="0"/>
              </a:rPr>
              <a:t>field for at least one day in the Meals and Incidentals expense window is set to </a:t>
            </a:r>
            <a:r>
              <a:rPr lang="en-US" sz="1000" b="0" i="1" u="none" strike="noStrike" kern="1200" baseline="0" dirty="0" smtClean="0">
                <a:solidFill>
                  <a:srgbClr val="333F48"/>
                </a:solidFill>
                <a:latin typeface="Arial" pitchFamily="34" charset="0"/>
                <a:ea typeface="+mn-ea"/>
                <a:cs typeface="Arial" pitchFamily="34" charset="0"/>
              </a:rPr>
              <a:t>EUM </a:t>
            </a:r>
            <a:r>
              <a:rPr lang="en-US" sz="1000" b="0" i="0" u="none" strike="noStrike" kern="1200" baseline="0" dirty="0" smtClean="0">
                <a:solidFill>
                  <a:srgbClr val="333F48"/>
                </a:solidFill>
                <a:latin typeface="Arial" pitchFamily="34" charset="0"/>
                <a:ea typeface="+mn-ea"/>
                <a:cs typeface="Arial" pitchFamily="34" charset="0"/>
              </a:rPr>
              <a:t>or </a:t>
            </a:r>
            <a:r>
              <a:rPr lang="en-US" sz="1000" b="0" i="1" u="none" strike="noStrike" kern="1200" baseline="0" dirty="0" smtClean="0">
                <a:solidFill>
                  <a:srgbClr val="333F48"/>
                </a:solidFill>
                <a:latin typeface="Arial" pitchFamily="34" charset="0"/>
                <a:ea typeface="+mn-ea"/>
                <a:cs typeface="Arial" pitchFamily="34" charset="0"/>
              </a:rPr>
              <a:t>GMR/PMR</a:t>
            </a:r>
            <a:r>
              <a:rPr lang="en-US" sz="1000" b="0" i="0" u="none" strike="noStrike" kern="1200" baseline="0" dirty="0" smtClean="0">
                <a:solidFill>
                  <a:srgbClr val="333F48"/>
                </a:solidFill>
                <a:latin typeface="Arial" pitchFamily="34" charset="0"/>
                <a:ea typeface="+mn-ea"/>
                <a:cs typeface="Arial" pitchFamily="34" charset="0"/>
              </a:rPr>
              <a:t>, the incidental amount allowed for the corresponding day may be modified (i.e., reduced, or returned to the original incidental per diem rate for the trip site), provided the authorization does not have one closed voucher. If a closed voucher exists, the Reduced Incidental Amount value from the original authorization will be carried forward to the amendment and any future vouchers, and the </a:t>
            </a:r>
            <a:r>
              <a:rPr lang="en-US" sz="1000" b="0" i="1" u="none" strike="noStrike" kern="1200" baseline="0" dirty="0" smtClean="0">
                <a:solidFill>
                  <a:srgbClr val="333F48"/>
                </a:solidFill>
                <a:latin typeface="Arial" pitchFamily="34" charset="0"/>
                <a:ea typeface="+mn-ea"/>
                <a:cs typeface="Arial" pitchFamily="34" charset="0"/>
              </a:rPr>
              <a:t>Reduced Incidental Amount </a:t>
            </a:r>
            <a:r>
              <a:rPr lang="en-US" sz="1000" b="1" i="0" u="none" strike="noStrike" kern="1200" baseline="0" dirty="0" smtClean="0">
                <a:solidFill>
                  <a:srgbClr val="333F48"/>
                </a:solidFill>
                <a:latin typeface="Arial" pitchFamily="34" charset="0"/>
                <a:ea typeface="+mn-ea"/>
                <a:cs typeface="Arial" pitchFamily="34" charset="0"/>
              </a:rPr>
              <a:t>Modify </a:t>
            </a:r>
            <a:r>
              <a:rPr lang="en-US" sz="1000" b="0" i="0" u="none" strike="noStrike" kern="1200" baseline="0" dirty="0" smtClean="0">
                <a:solidFill>
                  <a:srgbClr val="333F48"/>
                </a:solidFill>
                <a:latin typeface="Arial" pitchFamily="34" charset="0"/>
                <a:ea typeface="+mn-ea"/>
                <a:cs typeface="Arial" pitchFamily="34" charset="0"/>
              </a:rPr>
              <a:t>link will not display in the amended authorization’s Meals and Incidental Expenses window. </a:t>
            </a:r>
          </a:p>
          <a:p>
            <a:pPr marL="171450" indent="-171450"/>
            <a:endParaRPr lang="en-US" dirty="0"/>
          </a:p>
        </p:txBody>
      </p:sp>
    </p:spTree>
    <p:extLst>
      <p:ext uri="{BB962C8B-B14F-4D97-AF65-F5344CB8AC3E}">
        <p14:creationId xmlns:p14="http://schemas.microsoft.com/office/powerpoint/2010/main" val="3186756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POET line or lines used on the original authorization carry over to the amended authorization. </a:t>
            </a:r>
          </a:p>
          <a:p>
            <a:pPr marL="171450" indent="-171450"/>
            <a:endParaRPr lang="en-US" dirty="0" smtClean="0"/>
          </a:p>
          <a:p>
            <a:pPr marL="171450" indent="-171450"/>
            <a:r>
              <a:rPr lang="en-US" baseline="0" dirty="0" smtClean="0">
                <a:sym typeface="Webdings" panose="05030102010509060703" pitchFamily="18" charset="2"/>
              </a:rPr>
              <a:t>Your Funds Manager approver will adjust the account codes, if necessary</a:t>
            </a:r>
            <a:r>
              <a:rPr lang="en-US" dirty="0" smtClean="0"/>
              <a:t>.  </a:t>
            </a:r>
          </a:p>
          <a:p>
            <a:pPr>
              <a:buNone/>
            </a:pPr>
            <a:endParaRPr lang="en-US" baseline="0" dirty="0" smtClean="0"/>
          </a:p>
          <a:p>
            <a:pPr marL="171450" indent="-171450"/>
            <a:r>
              <a:rPr lang="en-US" baseline="0" dirty="0" smtClean="0">
                <a:sym typeface="Webdings" panose="05030102010509060703" pitchFamily="18" charset="2"/>
              </a:rPr>
              <a:t>Click </a:t>
            </a:r>
            <a:r>
              <a:rPr lang="en-US" b="1" baseline="0" dirty="0" smtClean="0">
                <a:sym typeface="Webdings" panose="05030102010509060703" pitchFamily="18" charset="2"/>
              </a:rPr>
              <a:t>Save and Next Step</a:t>
            </a:r>
            <a:r>
              <a:rPr lang="en-US" baseline="0" dirty="0" smtClean="0">
                <a:sym typeface="Webdings" panose="05030102010509060703" pitchFamily="18" charset="2"/>
              </a:rPr>
              <a:t>.</a:t>
            </a:r>
            <a:endParaRPr lang="en-US" dirty="0" smtClean="0"/>
          </a:p>
          <a:p>
            <a:pPr marL="171450" indent="-171450"/>
            <a:endParaRPr lang="en-US" dirty="0"/>
          </a:p>
        </p:txBody>
      </p:sp>
    </p:spTree>
    <p:extLst>
      <p:ext uri="{BB962C8B-B14F-4D97-AF65-F5344CB8AC3E}">
        <p14:creationId xmlns:p14="http://schemas.microsoft.com/office/powerpoint/2010/main" val="170930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The Travel Policy page displays information about your trip that may be outside of your agency travel policy.</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smtClean="0">
                <a:solidFill>
                  <a:srgbClr val="333F48"/>
                </a:solidFill>
                <a:latin typeface="Arial" pitchFamily="34" charset="0"/>
                <a:ea typeface="+mn-ea"/>
                <a:cs typeface="Arial" pitchFamily="34" charset="0"/>
              </a:rPr>
              <a:t>If any of your travel selections are considered out of policy, you must select explanations for the items. </a:t>
            </a:r>
            <a:endParaRPr lang="en-US" dirty="0" smtClean="0"/>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The Travel Policy page also displays contracted fare information for any city pairs that exist for your trip. (All listed fares are one-way fares.)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2069623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To view</a:t>
            </a:r>
            <a:r>
              <a:rPr lang="en-US" baseline="0" dirty="0" smtClean="0"/>
              <a:t> a comparison of the original authorization and the amendment, click View Amendment Changes under Other Actions.</a:t>
            </a:r>
            <a:endParaRPr lang="en-US" dirty="0"/>
          </a:p>
        </p:txBody>
      </p:sp>
    </p:spTree>
    <p:extLst>
      <p:ext uri="{BB962C8B-B14F-4D97-AF65-F5344CB8AC3E}">
        <p14:creationId xmlns:p14="http://schemas.microsoft.com/office/powerpoint/2010/main" val="4195272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When you have finished making your changes, the amended authorization must be submitted for approval. </a:t>
            </a:r>
          </a:p>
          <a:p>
            <a:pPr marL="171450" indent="-171450"/>
            <a:endParaRPr lang="en-US" dirty="0" smtClean="0"/>
          </a:p>
          <a:p>
            <a:pPr marL="171450" indent="-171450"/>
            <a:r>
              <a:rPr lang="en-US" dirty="0" smtClean="0"/>
              <a:t>Click </a:t>
            </a:r>
            <a:r>
              <a:rPr lang="en-US" b="1" dirty="0" smtClean="0"/>
              <a:t>Send to Approver </a:t>
            </a:r>
            <a:r>
              <a:rPr lang="en-US" dirty="0" smtClean="0"/>
              <a:t>to submit the amended authorization. </a:t>
            </a:r>
          </a:p>
          <a:p>
            <a:pPr marL="171450" indent="-171450"/>
            <a:endParaRPr lang="en-US" dirty="0" smtClean="0"/>
          </a:p>
          <a:p>
            <a:pPr marL="171450" indent="-171450"/>
            <a:r>
              <a:rPr lang="en-US" dirty="0" smtClean="0"/>
              <a:t>Validation checks</a:t>
            </a:r>
            <a:r>
              <a:rPr lang="en-US" baseline="0" dirty="0" smtClean="0"/>
              <a:t> are performed and any exceptions will be listed in the Confirm Action modal.  </a:t>
            </a:r>
          </a:p>
          <a:p>
            <a:pPr marL="171450" indent="-171450"/>
            <a:endParaRPr lang="en-US" baseline="0" dirty="0" smtClean="0"/>
          </a:p>
          <a:p>
            <a:pPr marL="171450" indent="-171450"/>
            <a:r>
              <a:rPr lang="en-US" sz="1000" b="0" i="0" u="none" strike="noStrike" kern="1200" baseline="0" dirty="0" smtClean="0">
                <a:solidFill>
                  <a:srgbClr val="333F48"/>
                </a:solidFill>
                <a:latin typeface="Arial" pitchFamily="34" charset="0"/>
                <a:ea typeface="+mn-ea"/>
                <a:cs typeface="Arial" pitchFamily="34" charset="0"/>
              </a:rPr>
              <a:t>If the document is routed for approval, you will receive email notification as your amended authorization moves through the approval process. </a:t>
            </a:r>
            <a:endParaRPr lang="en-US" dirty="0" smtClean="0"/>
          </a:p>
          <a:p>
            <a:pPr marL="171450" indent="-171450"/>
            <a:endParaRPr lang="en-US" dirty="0" smtClean="0"/>
          </a:p>
          <a:p>
            <a:endParaRPr lang="en-US" dirty="0"/>
          </a:p>
        </p:txBody>
      </p:sp>
    </p:spTree>
    <p:extLst>
      <p:ext uri="{BB962C8B-B14F-4D97-AF65-F5344CB8AC3E}">
        <p14:creationId xmlns:p14="http://schemas.microsoft.com/office/powerpoint/2010/main" val="1865258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amended authorization has limited changes and does not need additional approval, it will automatically moved to an approved state.</a:t>
            </a:r>
            <a:endParaRPr lang="en-US" dirty="0"/>
          </a:p>
        </p:txBody>
      </p:sp>
    </p:spTree>
    <p:extLst>
      <p:ext uri="{BB962C8B-B14F-4D97-AF65-F5344CB8AC3E}">
        <p14:creationId xmlns:p14="http://schemas.microsoft.com/office/powerpoint/2010/main" val="1719116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When</a:t>
            </a:r>
            <a:r>
              <a:rPr lang="en-US" baseline="0" dirty="0" smtClean="0"/>
              <a:t> you view the Trip Dashboard of the recently amended authorization, you will notice both the original version of the trip and the new version are displayed.</a:t>
            </a:r>
          </a:p>
          <a:p>
            <a:pPr marL="171450" indent="-171450"/>
            <a:endParaRPr lang="en-US" baseline="0" dirty="0" smtClean="0"/>
          </a:p>
          <a:p>
            <a:pPr marL="171450" indent="-171450"/>
            <a:r>
              <a:rPr lang="en-US" baseline="0" dirty="0" smtClean="0"/>
              <a:t>The original version of the trip now has the status of Amended and the new version has a status of Approved – Obligation Accepted.  The trip ID also displays a ‘-’ and the amendment version for this authorization.  A trip can be amended as many times as necessary.</a:t>
            </a:r>
          </a:p>
        </p:txBody>
      </p:sp>
    </p:spTree>
    <p:extLst>
      <p:ext uri="{BB962C8B-B14F-4D97-AF65-F5344CB8AC3E}">
        <p14:creationId xmlns:p14="http://schemas.microsoft.com/office/powerpoint/2010/main" val="392031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731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1868753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3904745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Automated OAs</a:t>
            </a:r>
            <a:r>
              <a:rPr lang="en-US" baseline="0" dirty="0" smtClean="0"/>
              <a:t> that will be populated from Direct Access will typically be those for Schools, Reservist or PCS (more details will be provided on this once processes have been finalized).</a:t>
            </a:r>
            <a:endParaRPr lang="en-US" dirty="0"/>
          </a:p>
        </p:txBody>
      </p:sp>
    </p:spTree>
    <p:extLst>
      <p:ext uri="{BB962C8B-B14F-4D97-AF65-F5344CB8AC3E}">
        <p14:creationId xmlns:p14="http://schemas.microsoft.com/office/powerpoint/2010/main" val="1183479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latin typeface="Arial" panose="020B0604020202020204" pitchFamily="34" charset="0"/>
              </a:rPr>
              <a:t>Open Authorizations can be created from Star</a:t>
            </a:r>
            <a:r>
              <a:rPr lang="en-US" baseline="0" dirty="0" smtClean="0">
                <a:latin typeface="Arial" panose="020B0604020202020204" pitchFamily="34" charset="0"/>
              </a:rPr>
              <a:t>t a Travel Document list on the My E2 At a Glance page </a:t>
            </a:r>
            <a:r>
              <a:rPr lang="en-US" dirty="0" smtClean="0">
                <a:latin typeface="Arial" panose="020B0604020202020204" pitchFamily="34" charset="0"/>
              </a:rPr>
              <a:t>or from the Open</a:t>
            </a:r>
            <a:r>
              <a:rPr lang="en-US" baseline="0" dirty="0" smtClean="0">
                <a:latin typeface="Arial" panose="020B0604020202020204" pitchFamily="34" charset="0"/>
              </a:rPr>
              <a:t> Authorization tab </a:t>
            </a:r>
            <a:r>
              <a:rPr lang="en-US" dirty="0" smtClean="0">
                <a:latin typeface="Arial" panose="020B0604020202020204" pitchFamily="34" charset="0"/>
              </a:rPr>
              <a:t>by clicking Start a New</a:t>
            </a:r>
            <a:r>
              <a:rPr lang="en-US" baseline="0" dirty="0" smtClean="0">
                <a:latin typeface="Arial" panose="020B0604020202020204" pitchFamily="34" charset="0"/>
              </a:rPr>
              <a:t> Open Authorization.</a:t>
            </a:r>
            <a:endParaRPr lang="en-US" dirty="0" smtClean="0">
              <a:latin typeface="Arial" panose="020B0604020202020204" pitchFamily="34" charset="0"/>
            </a:endParaRPr>
          </a:p>
        </p:txBody>
      </p:sp>
    </p:spTree>
    <p:extLst>
      <p:ext uri="{BB962C8B-B14F-4D97-AF65-F5344CB8AC3E}">
        <p14:creationId xmlns:p14="http://schemas.microsoft.com/office/powerpoint/2010/main" val="1225612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909072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latin typeface="Arial" panose="020B0604020202020204" pitchFamily="34" charset="0"/>
              </a:rPr>
              <a:t>The Basic Information page allows you to select the settings that will apply to all trips created under the OA, including: </a:t>
            </a:r>
          </a:p>
          <a:p>
            <a:pPr marL="628650" lvl="1" indent="-171450"/>
            <a:r>
              <a:rPr lang="en-US" dirty="0" smtClean="0">
                <a:latin typeface="Arial" panose="020B0604020202020204" pitchFamily="34" charset="0"/>
              </a:rPr>
              <a:t> Type and purpose of all travel under the OA </a:t>
            </a:r>
          </a:p>
          <a:p>
            <a:pPr marL="628650" lvl="1" indent="-171450"/>
            <a:r>
              <a:rPr lang="en-US" dirty="0" smtClean="0">
                <a:latin typeface="Arial" panose="020B0604020202020204" pitchFamily="34" charset="0"/>
              </a:rPr>
              <a:t> First and last days of travel allowed (maximum 1 year)</a:t>
            </a:r>
          </a:p>
          <a:p>
            <a:pPr marL="628650" lvl="1" indent="-171450"/>
            <a:endParaRPr lang="en-US" dirty="0" smtClean="0">
              <a:latin typeface="Arial" panose="020B0604020202020204" pitchFamily="34" charset="0"/>
            </a:endParaRPr>
          </a:p>
          <a:p>
            <a:pPr marL="171450" indent="-171450"/>
            <a:r>
              <a:rPr lang="en-US" dirty="0" smtClean="0">
                <a:latin typeface="Arial" panose="020B0604020202020204" pitchFamily="34" charset="0"/>
              </a:rPr>
              <a:t>When you complete and save the Basic Information page, E2 creates the OA document and assigns it a document number. </a:t>
            </a:r>
          </a:p>
          <a:p>
            <a:pPr marL="171450" indent="-171450"/>
            <a:endParaRPr lang="en-US" dirty="0" smtClean="0">
              <a:latin typeface="Arial" panose="020B0604020202020204" pitchFamily="34" charset="0"/>
            </a:endParaRPr>
          </a:p>
          <a:p>
            <a:pPr marL="171450" indent="-171450"/>
            <a:r>
              <a:rPr lang="en-US" dirty="0" smtClean="0">
                <a:latin typeface="Arial" panose="020B0604020202020204" pitchFamily="34" charset="0"/>
              </a:rPr>
              <a:t>This is the first step in the open authorization workflow. No other steps are enabled at this time. You must complete this step in the process before you can proceed. </a:t>
            </a:r>
            <a:endParaRPr lang="en-US" dirty="0"/>
          </a:p>
        </p:txBody>
      </p:sp>
    </p:spTree>
    <p:extLst>
      <p:ext uri="{BB962C8B-B14F-4D97-AF65-F5344CB8AC3E}">
        <p14:creationId xmlns:p14="http://schemas.microsoft.com/office/powerpoint/2010/main" val="2377196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rPr>
              <a:t>Use the Travel Details page to select your allowed destinations, sites, and transportation modes. </a:t>
            </a:r>
          </a:p>
          <a:p>
            <a:pPr>
              <a:buNone/>
            </a:pPr>
            <a:endParaRPr lang="en-US" dirty="0" smtClean="0">
              <a:latin typeface="Arial" panose="020B0604020202020204" pitchFamily="34" charset="0"/>
            </a:endParaRPr>
          </a:p>
          <a:p>
            <a:pPr>
              <a:buNone/>
            </a:pPr>
            <a:r>
              <a:rPr lang="en-US" dirty="0" smtClean="0">
                <a:latin typeface="Arial" panose="020B0604020202020204" pitchFamily="34" charset="0"/>
                <a:sym typeface="Webdings" panose="05030102010509060703" pitchFamily="18" charset="2"/>
              </a:rPr>
              <a:t>When selecting</a:t>
            </a:r>
            <a:r>
              <a:rPr lang="en-US" baseline="0" dirty="0" smtClean="0">
                <a:latin typeface="Arial" panose="020B0604020202020204" pitchFamily="34" charset="0"/>
                <a:sym typeface="Webdings" panose="05030102010509060703" pitchFamily="18" charset="2"/>
              </a:rPr>
              <a:t> Allowed destinations:</a:t>
            </a:r>
          </a:p>
          <a:p>
            <a:pPr marL="628650" lvl="1" indent="-171450"/>
            <a:r>
              <a:rPr lang="en-US" dirty="0" smtClean="0">
                <a:latin typeface="Arial" panose="020B0604020202020204" pitchFamily="34" charset="0"/>
              </a:rPr>
              <a:t>CONUS – Continental</a:t>
            </a:r>
            <a:r>
              <a:rPr lang="en-US" baseline="0" dirty="0" smtClean="0">
                <a:latin typeface="Arial" panose="020B0604020202020204" pitchFamily="34" charset="0"/>
              </a:rPr>
              <a:t> U.S. (48 contiguous states)</a:t>
            </a:r>
            <a:endParaRPr lang="en-US" dirty="0" smtClean="0">
              <a:latin typeface="Arial" panose="020B0604020202020204" pitchFamily="34" charset="0"/>
            </a:endParaRPr>
          </a:p>
          <a:p>
            <a:pPr marL="628650" lvl="1" indent="-171450"/>
            <a:r>
              <a:rPr lang="en-US" dirty="0" smtClean="0">
                <a:latin typeface="Arial" panose="020B0604020202020204" pitchFamily="34" charset="0"/>
              </a:rPr>
              <a:t>OCONUS</a:t>
            </a:r>
            <a:r>
              <a:rPr lang="en-US" baseline="0" dirty="0" smtClean="0">
                <a:latin typeface="Arial" panose="020B0604020202020204" pitchFamily="34" charset="0"/>
              </a:rPr>
              <a:t> – Outside Continental U.S.</a:t>
            </a:r>
          </a:p>
          <a:p>
            <a:pPr marL="628650" lvl="1" indent="-171450"/>
            <a:r>
              <a:rPr lang="en-US" baseline="0" dirty="0" smtClean="0">
                <a:latin typeface="Arial" panose="020B0604020202020204" pitchFamily="34" charset="0"/>
              </a:rPr>
              <a:t>Worldwide – any destination</a:t>
            </a:r>
            <a:endParaRPr lang="en-US" dirty="0" smtClean="0">
              <a:latin typeface="Arial" panose="020B0604020202020204" pitchFamily="34" charset="0"/>
            </a:endParaRPr>
          </a:p>
          <a:p>
            <a:endParaRPr lang="en-US" dirty="0" smtClean="0"/>
          </a:p>
          <a:p>
            <a:r>
              <a:rPr lang="en-US" dirty="0" smtClean="0"/>
              <a:t>If the traveler will be restricted to specific sites, enter the location, and click </a:t>
            </a:r>
            <a:r>
              <a:rPr lang="en-US" b="1" dirty="0" smtClean="0"/>
              <a:t>Add Site</a:t>
            </a:r>
            <a:r>
              <a:rPr lang="en-US" dirty="0" smtClean="0"/>
              <a:t>.</a:t>
            </a:r>
          </a:p>
          <a:p>
            <a:r>
              <a:rPr lang="en-US" dirty="0" smtClean="0"/>
              <a:t>Use the </a:t>
            </a:r>
            <a:r>
              <a:rPr lang="en-US" b="1" dirty="0" smtClean="0"/>
              <a:t>Advanced Site Selection</a:t>
            </a:r>
            <a:r>
              <a:rPr lang="en-US" b="1" baseline="0" dirty="0" smtClean="0"/>
              <a:t> </a:t>
            </a:r>
            <a:r>
              <a:rPr lang="en-US" baseline="0" dirty="0" smtClean="0"/>
              <a:t>to limit the user to all sites within a country, or within a state if U.S. is selected.</a:t>
            </a:r>
            <a:endParaRPr lang="en-US" dirty="0"/>
          </a:p>
        </p:txBody>
      </p:sp>
    </p:spTree>
    <p:extLst>
      <p:ext uri="{BB962C8B-B14F-4D97-AF65-F5344CB8AC3E}">
        <p14:creationId xmlns:p14="http://schemas.microsoft.com/office/powerpoint/2010/main" val="171139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latin typeface="Arial" panose="020B0604020202020204" pitchFamily="34" charset="0"/>
              </a:rPr>
              <a:t>The Expense Details step allows you to limit expenses on trips created from an OA. </a:t>
            </a:r>
          </a:p>
          <a:p>
            <a:pPr marL="171450" indent="-171450"/>
            <a:endParaRPr lang="en-US" dirty="0" smtClean="0">
              <a:latin typeface="Arial" panose="020B0604020202020204" pitchFamily="34" charset="0"/>
            </a:endParaRPr>
          </a:p>
          <a:p>
            <a:pPr marL="171450" indent="-171450"/>
            <a:r>
              <a:rPr lang="en-US" dirty="0" smtClean="0">
                <a:latin typeface="Arial" panose="020B0604020202020204" pitchFamily="34" charset="0"/>
              </a:rPr>
              <a:t>Trips created under the OA that exceed the limitations will route for approval.</a:t>
            </a:r>
          </a:p>
          <a:p>
            <a:pPr marL="171450" indent="-171450"/>
            <a:endParaRPr lang="en-US" dirty="0" smtClean="0">
              <a:latin typeface="Arial" panose="020B0604020202020204" pitchFamily="34" charset="0"/>
            </a:endParaRPr>
          </a:p>
          <a:p>
            <a:pPr marL="171450" indent="-171450"/>
            <a:r>
              <a:rPr lang="en-US" dirty="0" smtClean="0">
                <a:latin typeface="Arial" panose="020B0604020202020204" pitchFamily="34" charset="0"/>
              </a:rPr>
              <a:t>The Per Trip Expense Limit is not a required field for USCG and can</a:t>
            </a:r>
            <a:r>
              <a:rPr lang="en-US" baseline="0" dirty="0" smtClean="0">
                <a:latin typeface="Arial" panose="020B0604020202020204" pitchFamily="34" charset="0"/>
              </a:rPr>
              <a:t> be left blank.</a:t>
            </a:r>
          </a:p>
          <a:p>
            <a:pPr marL="171450" indent="-171450"/>
            <a:endParaRPr lang="en-US" baseline="0" dirty="0" smtClean="0">
              <a:latin typeface="Arial" panose="020B0604020202020204" pitchFamily="34" charset="0"/>
            </a:endParaRPr>
          </a:p>
          <a:p>
            <a:pPr marL="171450" indent="-171450"/>
            <a:r>
              <a:rPr lang="en-US" baseline="0" dirty="0" smtClean="0">
                <a:latin typeface="Arial" panose="020B0604020202020204" pitchFamily="34" charset="0"/>
              </a:rPr>
              <a:t>Enter an amount for the Total OA expenses that will cover all trips created under this OA.</a:t>
            </a:r>
          </a:p>
          <a:p>
            <a:pPr marL="171450" indent="-171450"/>
            <a:endParaRPr lang="en-US" baseline="0" dirty="0" smtClean="0">
              <a:latin typeface="Arial" panose="020B0604020202020204" pitchFamily="34" charset="0"/>
            </a:endParaRPr>
          </a:p>
          <a:p>
            <a:pPr marL="171450" indent="-171450"/>
            <a:r>
              <a:rPr lang="en-US" baseline="0" dirty="0" smtClean="0">
                <a:latin typeface="Arial" panose="020B0604020202020204" pitchFamily="34" charset="0"/>
              </a:rPr>
              <a:t>Click the checkbox to indicate if travel advances can be requested on trips created under this OA.</a:t>
            </a:r>
          </a:p>
          <a:p>
            <a:pPr marL="171450" indent="-171450"/>
            <a:endParaRPr lang="en-US" baseline="0" dirty="0" smtClean="0">
              <a:latin typeface="Arial" panose="020B0604020202020204" pitchFamily="34" charset="0"/>
            </a:endParaRPr>
          </a:p>
          <a:p>
            <a:pPr marL="171450" indent="-171450"/>
            <a:r>
              <a:rPr lang="en-US" baseline="0" dirty="0" smtClean="0">
                <a:latin typeface="Arial" panose="020B0604020202020204" pitchFamily="34" charset="0"/>
              </a:rPr>
              <a:t>Click the checkboxes to indicate other reimbursement types that will be permitted.</a:t>
            </a:r>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3180692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Your trips POET line or lines will be added by the Funds Manager Approver.  You can click </a:t>
            </a:r>
            <a:r>
              <a:rPr lang="en-US" b="1" baseline="0" dirty="0" smtClean="0"/>
              <a:t>Save and Next Step</a:t>
            </a:r>
            <a:r>
              <a:rPr lang="en-US" baseline="0" dirty="0" smtClean="0"/>
              <a:t> to move to the Summary.</a:t>
            </a:r>
            <a:endParaRPr lang="en-US" dirty="0" smtClean="0"/>
          </a:p>
          <a:p>
            <a:endParaRPr lang="en-US" dirty="0"/>
          </a:p>
        </p:txBody>
      </p:sp>
    </p:spTree>
    <p:extLst>
      <p:ext uri="{BB962C8B-B14F-4D97-AF65-F5344CB8AC3E}">
        <p14:creationId xmlns:p14="http://schemas.microsoft.com/office/powerpoint/2010/main" val="18593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latin typeface="Arial" panose="020B0604020202020204" pitchFamily="34" charset="0"/>
              </a:rPr>
              <a:t>The Summary step provides an opportunity for you to review the open authorization and make sure it is correct before you submit it for approval. </a:t>
            </a:r>
          </a:p>
          <a:p>
            <a:pPr>
              <a:buNone/>
            </a:pPr>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130983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8828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smtClean="0"/>
              <a:t>The OTHER ACTIONS section of E2 contains links to commonly performed actions while creating open</a:t>
            </a:r>
            <a:r>
              <a:rPr lang="en-US" baseline="0" dirty="0" smtClean="0"/>
              <a:t> </a:t>
            </a:r>
            <a:r>
              <a:rPr lang="en-US" dirty="0" smtClean="0"/>
              <a:t>authorizations. Links vary dependin</a:t>
            </a:r>
            <a:r>
              <a:rPr lang="en-US" baseline="0" dirty="0" smtClean="0"/>
              <a:t>g on the status of the document and the step in the workflow that is currently displayed.</a:t>
            </a:r>
          </a:p>
          <a:p>
            <a:pPr>
              <a:buNone/>
            </a:pPr>
            <a:endParaRPr lang="en-US" baseline="0" dirty="0" smtClean="0"/>
          </a:p>
          <a:p>
            <a:pPr>
              <a:buNone/>
            </a:pPr>
            <a:endParaRPr lang="en-US" baseline="0" dirty="0" smtClean="0"/>
          </a:p>
          <a:p>
            <a:pPr>
              <a:buNone/>
            </a:pPr>
            <a:endParaRPr lang="en-US" baseline="0" dirty="0" smtClean="0"/>
          </a:p>
          <a:p>
            <a:pPr>
              <a:buNone/>
            </a:pPr>
            <a:endParaRPr lang="en-US" dirty="0" smtClean="0"/>
          </a:p>
          <a:p>
            <a:pPr>
              <a:buNone/>
            </a:pPr>
            <a:endParaRPr lang="en-US" dirty="0" smtClean="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137736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t>The EXTRAS section of E2 contains links to other functionality available while creating authorizations. Links vary dependin</a:t>
            </a:r>
            <a:r>
              <a:rPr lang="en-US" baseline="0" dirty="0" smtClean="0"/>
              <a:t>g on the status of the document, and the step in the workflow that is currently displayed.</a:t>
            </a:r>
          </a:p>
          <a:p>
            <a:pPr>
              <a:buNone/>
            </a:pPr>
            <a:endParaRPr lang="en-US" baseline="0" dirty="0" smtClean="0"/>
          </a:p>
          <a:p>
            <a:pPr>
              <a:buNone/>
            </a:pPr>
            <a:endParaRPr lang="en-US" dirty="0" smtClean="0"/>
          </a:p>
          <a:p>
            <a:pPr>
              <a:buNone/>
            </a:pPr>
            <a:endParaRPr lang="en-US" dirty="0" smtClean="0"/>
          </a:p>
          <a:p>
            <a:pPr>
              <a:buNone/>
            </a:pPr>
            <a:endParaRPr lang="en-US" dirty="0" smtClean="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40682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OA is complete, scroll to the bottom of the Summary page.</a:t>
            </a:r>
          </a:p>
          <a:p>
            <a:endParaRPr lang="en-US" dirty="0" smtClean="0"/>
          </a:p>
          <a:p>
            <a:r>
              <a:rPr lang="en-US" dirty="0" smtClean="0"/>
              <a:t>Click </a:t>
            </a:r>
            <a:r>
              <a:rPr lang="en-US" b="1" dirty="0" smtClean="0"/>
              <a:t>Send to Approver </a:t>
            </a:r>
            <a:r>
              <a:rPr lang="en-US" dirty="0" smtClean="0"/>
              <a:t>to submit the authorization. </a:t>
            </a:r>
          </a:p>
          <a:p>
            <a:endParaRPr lang="en-US" dirty="0" smtClean="0"/>
          </a:p>
          <a:p>
            <a:r>
              <a:rPr lang="en-US" dirty="0" smtClean="0"/>
              <a:t>Validation checks</a:t>
            </a:r>
            <a:r>
              <a:rPr lang="en-US" baseline="0" dirty="0" smtClean="0"/>
              <a:t> are performed and any exceptions will be listed in the Confirm Action modal.  </a:t>
            </a:r>
            <a:endParaRPr lang="en-US" dirty="0" smtClean="0"/>
          </a:p>
          <a:p>
            <a:endParaRPr lang="en-US" dirty="0"/>
          </a:p>
        </p:txBody>
      </p:sp>
    </p:spTree>
    <p:extLst>
      <p:ext uri="{BB962C8B-B14F-4D97-AF65-F5344CB8AC3E}">
        <p14:creationId xmlns:p14="http://schemas.microsoft.com/office/powerpoint/2010/main" val="522061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latin typeface="Arial" panose="020B0604020202020204" pitchFamily="34" charset="0"/>
              </a:rPr>
              <a:t>Once the OA is submitte</a:t>
            </a:r>
            <a:r>
              <a:rPr lang="en-US" baseline="0" dirty="0" smtClean="0">
                <a:latin typeface="Arial" panose="020B0604020202020204" pitchFamily="34" charset="0"/>
              </a:rPr>
              <a:t>d for approval, it displays on your Open Authorization tab with a status of Pending Approval.</a:t>
            </a:r>
          </a:p>
          <a:p>
            <a:pPr marL="171450" indent="-171450"/>
            <a:endParaRPr lang="en-US" baseline="0" dirty="0" smtClean="0">
              <a:latin typeface="Arial" panose="020B0604020202020204" pitchFamily="34" charset="0"/>
            </a:endParaRPr>
          </a:p>
          <a:p>
            <a:pPr marL="171450" indent="-171450"/>
            <a:r>
              <a:rPr lang="en-US" baseline="0" dirty="0" smtClean="0">
                <a:latin typeface="Arial" panose="020B0604020202020204" pitchFamily="34" charset="0"/>
              </a:rPr>
              <a:t>To view the open authorization, click </a:t>
            </a:r>
            <a:r>
              <a:rPr lang="en-US" b="1" baseline="0" dirty="0" smtClean="0">
                <a:latin typeface="Arial" panose="020B0604020202020204" pitchFamily="34" charset="0"/>
              </a:rPr>
              <a:t>Show</a:t>
            </a:r>
            <a:r>
              <a:rPr lang="en-US" baseline="0" dirty="0" smtClean="0">
                <a:latin typeface="Arial" panose="020B0604020202020204" pitchFamily="34" charset="0"/>
              </a:rPr>
              <a:t>.</a:t>
            </a:r>
          </a:p>
          <a:p>
            <a:pPr>
              <a:buNone/>
            </a:pPr>
            <a:endParaRPr lang="en-US" baseline="0" dirty="0" smtClean="0">
              <a:latin typeface="Arial" panose="020B0604020202020204" pitchFamily="34" charset="0"/>
            </a:endParaRPr>
          </a:p>
          <a:p>
            <a:pPr marL="171450" indent="-171450"/>
            <a:r>
              <a:rPr lang="en-US" dirty="0" smtClean="0">
                <a:latin typeface="Arial" panose="020B0604020202020204" pitchFamily="34" charset="0"/>
              </a:rPr>
              <a:t>If you need to change an open authorization after you submit it for approval but before it completes the approval process, you can recall the document. </a:t>
            </a:r>
          </a:p>
          <a:p>
            <a:pPr marL="171450" indent="-171450"/>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3807746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3404915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You can amend an open authorization created manually at any time when it has a status of </a:t>
            </a:r>
            <a:r>
              <a:rPr lang="en-US" sz="1000" b="0" i="1" u="none" strike="noStrike" kern="1200" baseline="0" dirty="0" smtClean="0">
                <a:solidFill>
                  <a:srgbClr val="333F48"/>
                </a:solidFill>
                <a:latin typeface="Arial" pitchFamily="34" charset="0"/>
                <a:ea typeface="+mn-ea"/>
                <a:cs typeface="Arial" pitchFamily="34" charset="0"/>
              </a:rPr>
              <a:t>Open</a:t>
            </a:r>
            <a:r>
              <a:rPr lang="en-US" sz="1000" b="0" i="0" u="none" strike="noStrike" kern="1200" baseline="0" dirty="0" smtClean="0">
                <a:solidFill>
                  <a:srgbClr val="333F48"/>
                </a:solidFill>
                <a:latin typeface="Arial" pitchFamily="34" charset="0"/>
                <a:ea typeface="+mn-ea"/>
                <a:cs typeface="Arial" pitchFamily="34" charset="0"/>
              </a:rPr>
              <a:t>.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no trips have been created under the OA, you can change all information on all pages (i.e., Basic Information, Travel Details, Expense Details, Accounting, and Summary). </a:t>
            </a:r>
          </a:p>
          <a:p>
            <a:pPr marL="171450" indent="-171450">
              <a:defRPr/>
            </a:pPr>
            <a:endParaRPr lang="en-US" dirty="0" smtClean="0"/>
          </a:p>
          <a:p>
            <a:pPr marL="171450" indent="-171450">
              <a:defRPr/>
            </a:pPr>
            <a:r>
              <a:rPr lang="en-US" dirty="0" smtClean="0"/>
              <a:t>Options that you are allowed to change will be enabled as you proceed through the OA amendment workflow.</a:t>
            </a:r>
          </a:p>
          <a:p>
            <a:pPr marL="171450" indent="-171450">
              <a:defRPr/>
            </a:pPr>
            <a:endParaRPr lang="en-US" dirty="0" smtClean="0"/>
          </a:p>
          <a:p>
            <a:pPr marL="171450" indent="-171450"/>
            <a:r>
              <a:rPr lang="en-US" sz="1000" b="0" i="0" u="none" strike="noStrike" kern="1200" baseline="0" dirty="0" smtClean="0">
                <a:solidFill>
                  <a:srgbClr val="333F48"/>
                </a:solidFill>
                <a:latin typeface="Arial" pitchFamily="34" charset="0"/>
                <a:ea typeface="+mn-ea"/>
                <a:cs typeface="Arial" pitchFamily="34" charset="0"/>
              </a:rPr>
              <a:t>Locate the open authorization you want to amend on the My E2 </a:t>
            </a:r>
            <a:r>
              <a:rPr lang="en-US" sz="1000" b="1" i="0" u="none" strike="noStrike" kern="1200" baseline="0" dirty="0" smtClean="0">
                <a:solidFill>
                  <a:srgbClr val="333F48"/>
                </a:solidFill>
                <a:latin typeface="Arial" pitchFamily="34" charset="0"/>
                <a:ea typeface="+mn-ea"/>
                <a:cs typeface="Arial" pitchFamily="34" charset="0"/>
              </a:rPr>
              <a:t>Open Authorization </a:t>
            </a:r>
            <a:r>
              <a:rPr lang="en-US" sz="1000" b="0" i="0" u="none" strike="noStrike" kern="1200" baseline="0" dirty="0" smtClean="0">
                <a:solidFill>
                  <a:srgbClr val="333F48"/>
                </a:solidFill>
                <a:latin typeface="Arial" pitchFamily="34" charset="0"/>
                <a:ea typeface="+mn-ea"/>
                <a:cs typeface="Arial" pitchFamily="34" charset="0"/>
              </a:rPr>
              <a:t>tab.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Click the </a:t>
            </a:r>
            <a:r>
              <a:rPr lang="en-US" sz="1000" b="1" i="0" u="none" strike="noStrike" kern="1200" baseline="0" dirty="0" smtClean="0">
                <a:solidFill>
                  <a:srgbClr val="333F48"/>
                </a:solidFill>
                <a:latin typeface="Arial" pitchFamily="34" charset="0"/>
                <a:ea typeface="+mn-ea"/>
                <a:cs typeface="Arial" pitchFamily="34" charset="0"/>
              </a:rPr>
              <a:t>Show </a:t>
            </a:r>
            <a:r>
              <a:rPr lang="en-US" sz="1000" b="0" i="0" u="none" strike="noStrike" kern="1200" baseline="0" dirty="0" smtClean="0">
                <a:solidFill>
                  <a:srgbClr val="333F48"/>
                </a:solidFill>
                <a:latin typeface="Arial" pitchFamily="34" charset="0"/>
                <a:ea typeface="+mn-ea"/>
                <a:cs typeface="Arial" pitchFamily="34" charset="0"/>
              </a:rPr>
              <a:t>link. This displays the Open Authorization Dashboard page for that OA.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0" i="0" u="none" strike="noStrike" kern="1200" baseline="0" dirty="0" smtClean="0">
                <a:solidFill>
                  <a:srgbClr val="333F48"/>
                </a:solidFill>
                <a:latin typeface="Arial" pitchFamily="34" charset="0"/>
                <a:ea typeface="+mn-ea"/>
                <a:cs typeface="Arial" pitchFamily="34" charset="0"/>
              </a:rPr>
              <a:t>Note:  </a:t>
            </a:r>
            <a:r>
              <a:rPr lang="en-US" dirty="0" smtClean="0"/>
              <a:t>You cannot amend an OA in E2 if it was started/sourced by the automated process from DA.</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endParaRPr lang="en-US" dirty="0"/>
          </a:p>
        </p:txBody>
      </p:sp>
    </p:spTree>
    <p:extLst>
      <p:ext uri="{BB962C8B-B14F-4D97-AF65-F5344CB8AC3E}">
        <p14:creationId xmlns:p14="http://schemas.microsoft.com/office/powerpoint/2010/main" val="1553096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Amend Open Authorization</a:t>
            </a:r>
            <a:r>
              <a:rPr lang="en-US" sz="1000" b="0" i="0" u="none" strike="noStrike" kern="1200" baseline="0" dirty="0" smtClean="0">
                <a:solidFill>
                  <a:srgbClr val="333F48"/>
                </a:solidFill>
                <a:latin typeface="Arial" pitchFamily="34" charset="0"/>
                <a:ea typeface="+mn-ea"/>
                <a:cs typeface="Arial" pitchFamily="34" charset="0"/>
              </a:rPr>
              <a:t>. A Confirm Action window displays to alert you that you are attempting to create an amendment to an existing open authorization, and that you will be required to resubmit the OA to your approver.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Confirm</a:t>
            </a:r>
            <a:r>
              <a:rPr lang="en-US" sz="1000" b="0" i="0" u="none" strike="noStrike" kern="1200" baseline="0" dirty="0" smtClean="0">
                <a:solidFill>
                  <a:srgbClr val="333F48"/>
                </a:solidFill>
                <a:latin typeface="Arial" pitchFamily="34" charset="0"/>
                <a:ea typeface="+mn-ea"/>
                <a:cs typeface="Arial" pitchFamily="34" charset="0"/>
              </a:rPr>
              <a:t>. This displays the Open Authorization Basic Information page. </a:t>
            </a:r>
          </a:p>
          <a:p>
            <a:pPr marL="171450" indent="-171450"/>
            <a:endParaRPr lang="en-US" dirty="0" smtClean="0"/>
          </a:p>
          <a:p>
            <a:endParaRPr lang="en-US" dirty="0"/>
          </a:p>
        </p:txBody>
      </p:sp>
    </p:spTree>
    <p:extLst>
      <p:ext uri="{BB962C8B-B14F-4D97-AF65-F5344CB8AC3E}">
        <p14:creationId xmlns:p14="http://schemas.microsoft.com/office/powerpoint/2010/main" val="1852141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Open Authorization process starts, the Open Authorization ID is updated with a ‘-1’ to indicate it has been amended.</a:t>
            </a:r>
          </a:p>
          <a:p>
            <a:pPr>
              <a:buNone/>
            </a:pPr>
            <a:r>
              <a:rPr lang="en-US" baseline="0" dirty="0" smtClean="0"/>
              <a:t> </a:t>
            </a:r>
            <a:endParaRPr lang="en-US" dirty="0" smtClean="0"/>
          </a:p>
          <a:p>
            <a:r>
              <a:rPr lang="en-US" dirty="0" smtClean="0"/>
              <a:t>Review</a:t>
            </a:r>
            <a:r>
              <a:rPr lang="en-US" baseline="0" dirty="0" smtClean="0"/>
              <a:t> and make changes to the Basic Information.</a:t>
            </a:r>
          </a:p>
          <a:p>
            <a:endParaRPr lang="en-US" baseline="0" dirty="0" smtClean="0"/>
          </a:p>
          <a:p>
            <a:r>
              <a:rPr lang="en-US" baseline="0" dirty="0" smtClean="0"/>
              <a:t>Click </a:t>
            </a:r>
            <a:r>
              <a:rPr lang="en-US" b="1" baseline="0" dirty="0" smtClean="0"/>
              <a:t>Save and Next Step</a:t>
            </a:r>
            <a:r>
              <a:rPr lang="en-US" baseline="0" dirty="0" smtClean="0"/>
              <a:t>.</a:t>
            </a:r>
            <a:endParaRPr lang="en-US" dirty="0"/>
          </a:p>
        </p:txBody>
      </p:sp>
    </p:spTree>
    <p:extLst>
      <p:ext uri="{BB962C8B-B14F-4D97-AF65-F5344CB8AC3E}">
        <p14:creationId xmlns:p14="http://schemas.microsoft.com/office/powerpoint/2010/main" val="2569240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and make changes to the Travel Details.</a:t>
            </a:r>
          </a:p>
          <a:p>
            <a:pPr>
              <a:buNone/>
            </a:pPr>
            <a:endParaRPr lang="en-US" baseline="0" dirty="0" smtClean="0"/>
          </a:p>
          <a:p>
            <a:r>
              <a:rPr lang="en-US" baseline="0" dirty="0" smtClean="0"/>
              <a:t>Click </a:t>
            </a:r>
            <a:r>
              <a:rPr lang="en-US" b="1" baseline="0" dirty="0" smtClean="0"/>
              <a:t>Save and Next Step</a:t>
            </a:r>
            <a:r>
              <a:rPr lang="en-US" baseline="0" dirty="0" smtClean="0"/>
              <a:t>.</a:t>
            </a:r>
            <a:endParaRPr lang="en-US" dirty="0" smtClean="0"/>
          </a:p>
        </p:txBody>
      </p:sp>
    </p:spTree>
    <p:extLst>
      <p:ext uri="{BB962C8B-B14F-4D97-AF65-F5344CB8AC3E}">
        <p14:creationId xmlns:p14="http://schemas.microsoft.com/office/powerpoint/2010/main" val="2198039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and make changes to the Expense Details.</a:t>
            </a:r>
          </a:p>
          <a:p>
            <a:endParaRPr lang="en-US" baseline="0" dirty="0" smtClean="0"/>
          </a:p>
          <a:p>
            <a:r>
              <a:rPr lang="en-US" baseline="0" dirty="0" smtClean="0"/>
              <a:t>Click </a:t>
            </a:r>
            <a:r>
              <a:rPr lang="en-US" b="1" baseline="0" dirty="0" smtClean="0"/>
              <a:t>Save and Next Step</a:t>
            </a:r>
            <a:r>
              <a:rPr lang="en-US" baseline="0" dirty="0" smtClean="0"/>
              <a:t>.</a:t>
            </a:r>
            <a:endParaRPr lang="en-US" dirty="0" smtClean="0"/>
          </a:p>
          <a:p>
            <a:endParaRPr lang="en-US" dirty="0"/>
          </a:p>
        </p:txBody>
      </p:sp>
    </p:spTree>
    <p:extLst>
      <p:ext uri="{BB962C8B-B14F-4D97-AF65-F5344CB8AC3E}">
        <p14:creationId xmlns:p14="http://schemas.microsoft.com/office/powerpoint/2010/main" val="219503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smtClean="0"/>
              <a:t>Travel</a:t>
            </a:r>
            <a:r>
              <a:rPr lang="en-US" baseline="0" dirty="0" smtClean="0"/>
              <a:t> For Others in ETS is similar to Proxy in TPAX.</a:t>
            </a:r>
            <a:endParaRPr lang="en-US" dirty="0"/>
          </a:p>
        </p:txBody>
      </p:sp>
    </p:spTree>
    <p:extLst>
      <p:ext uri="{BB962C8B-B14F-4D97-AF65-F5344CB8AC3E}">
        <p14:creationId xmlns:p14="http://schemas.microsoft.com/office/powerpoint/2010/main" val="739490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account codes (POET) used on the original authorization carry over to the amended authorization. </a:t>
            </a:r>
          </a:p>
          <a:p>
            <a:pPr marL="171450" indent="-171450"/>
            <a:endParaRPr lang="en-US" dirty="0" smtClean="0"/>
          </a:p>
          <a:p>
            <a:pPr marL="171450" indent="-171450"/>
            <a:r>
              <a:rPr lang="en-US" dirty="0" smtClean="0">
                <a:sym typeface="Webdings" panose="05030102010509060703" pitchFamily="18" charset="2"/>
              </a:rPr>
              <a:t>Y</a:t>
            </a:r>
            <a:r>
              <a:rPr lang="en-US" baseline="0" dirty="0" smtClean="0">
                <a:sym typeface="Webdings" panose="05030102010509060703" pitchFamily="18" charset="2"/>
              </a:rPr>
              <a:t>our funds approver will adjust the account codes if necessary</a:t>
            </a:r>
            <a:r>
              <a:rPr lang="en-US" dirty="0" smtClean="0"/>
              <a:t>.  </a:t>
            </a:r>
          </a:p>
          <a:p>
            <a:pPr>
              <a:buNone/>
            </a:pPr>
            <a:endParaRPr lang="en-US" baseline="0" dirty="0" smtClean="0"/>
          </a:p>
          <a:p>
            <a:pPr marL="171450" indent="-171450"/>
            <a:r>
              <a:rPr lang="en-US" baseline="0" dirty="0" smtClean="0">
                <a:sym typeface="Webdings" panose="05030102010509060703" pitchFamily="18" charset="2"/>
              </a:rPr>
              <a:t>Click </a:t>
            </a:r>
            <a:r>
              <a:rPr lang="en-US" b="1" baseline="0" dirty="0" smtClean="0">
                <a:sym typeface="Webdings" panose="05030102010509060703" pitchFamily="18" charset="2"/>
              </a:rPr>
              <a:t>Save and Next Step</a:t>
            </a:r>
            <a:r>
              <a:rPr lang="en-US" baseline="0" dirty="0" smtClean="0">
                <a:sym typeface="Webdings" panose="05030102010509060703" pitchFamily="18" charset="2"/>
              </a:rPr>
              <a:t>.</a:t>
            </a:r>
            <a:endParaRPr lang="en-US" dirty="0" smtClean="0"/>
          </a:p>
          <a:p>
            <a:pPr marL="171450" indent="-171450"/>
            <a:endParaRPr lang="en-US" dirty="0"/>
          </a:p>
        </p:txBody>
      </p:sp>
    </p:spTree>
    <p:extLst>
      <p:ext uri="{BB962C8B-B14F-4D97-AF65-F5344CB8AC3E}">
        <p14:creationId xmlns:p14="http://schemas.microsoft.com/office/powerpoint/2010/main" val="1001106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latin typeface="Arial" panose="020B0604020202020204" pitchFamily="34" charset="0"/>
              </a:rPr>
              <a:t>The Summary step provides an opportunity for you to review the open authorization and make sure it is correct before you submit it for approval. </a:t>
            </a:r>
          </a:p>
          <a:p>
            <a:endParaRPr lang="en-US" dirty="0"/>
          </a:p>
        </p:txBody>
      </p:sp>
    </p:spTree>
    <p:extLst>
      <p:ext uri="{BB962C8B-B14F-4D97-AF65-F5344CB8AC3E}">
        <p14:creationId xmlns:p14="http://schemas.microsoft.com/office/powerpoint/2010/main" val="3928384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OA is complete, scroll to the bottom of the Summary page.</a:t>
            </a:r>
          </a:p>
          <a:p>
            <a:endParaRPr lang="en-US" dirty="0" smtClean="0"/>
          </a:p>
          <a:p>
            <a:r>
              <a:rPr lang="en-US" dirty="0" smtClean="0"/>
              <a:t>Click </a:t>
            </a:r>
            <a:r>
              <a:rPr lang="en-US" b="1" dirty="0" smtClean="0"/>
              <a:t>Send to Approver </a:t>
            </a:r>
            <a:r>
              <a:rPr lang="en-US" dirty="0" smtClean="0"/>
              <a:t>to submit the authorization. </a:t>
            </a:r>
          </a:p>
          <a:p>
            <a:endParaRPr lang="en-US" dirty="0" smtClean="0"/>
          </a:p>
          <a:p>
            <a:r>
              <a:rPr lang="en-US" dirty="0" smtClean="0"/>
              <a:t>Validation checks</a:t>
            </a:r>
            <a:r>
              <a:rPr lang="en-US" baseline="0" dirty="0" smtClean="0"/>
              <a:t> are performed and any exceptions will be listed in the Confirm Action modal.  </a:t>
            </a:r>
            <a:endParaRPr lang="en-US" dirty="0" smtClean="0"/>
          </a:p>
          <a:p>
            <a:endParaRPr lang="en-US" dirty="0" smtClean="0"/>
          </a:p>
          <a:p>
            <a:endParaRPr lang="en-US" dirty="0"/>
          </a:p>
        </p:txBody>
      </p:sp>
    </p:spTree>
    <p:extLst>
      <p:ext uri="{BB962C8B-B14F-4D97-AF65-F5344CB8AC3E}">
        <p14:creationId xmlns:p14="http://schemas.microsoft.com/office/powerpoint/2010/main" val="754731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424806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804733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After your open authorization is approved, you can make requests to travel under that OA.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A travel authorization created under an OA is very similar to a simple request to travel with a one-time itinerary.</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an authorization created under an OA conforms to the OA limitations, that authorization does not require additional approvals.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Trips can be created from the Start a Travel Document list on the At a Glance page or from the Trips tab.</a:t>
            </a:r>
          </a:p>
          <a:p>
            <a:pPr marL="628650" lvl="1" indent="-171450"/>
            <a:r>
              <a:rPr lang="en-US" sz="1000" b="0" i="0" u="none" strike="noStrike" kern="1200" baseline="0" dirty="0" smtClean="0">
                <a:solidFill>
                  <a:srgbClr val="333F48"/>
                </a:solidFill>
                <a:latin typeface="Arial" pitchFamily="34" charset="0"/>
                <a:ea typeface="+mn-ea"/>
                <a:cs typeface="Arial" pitchFamily="34" charset="0"/>
              </a:rPr>
              <a:t>If approved OAs exist, you are prompted to select which OA you would like to create the trip under.  </a:t>
            </a:r>
          </a:p>
          <a:p>
            <a:pPr marL="171450" lvl="0" indent="-171450"/>
            <a:endParaRPr lang="en-US" sz="1000" b="0" i="0" u="none" strike="noStrike" kern="1200" baseline="0" dirty="0" smtClean="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6237460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latin typeface="Arial" panose="020B0604020202020204" pitchFamily="34" charset="0"/>
              </a:rPr>
              <a:t>Trips can also be created from the Open Authorizations tab by clicking the</a:t>
            </a:r>
            <a:r>
              <a:rPr lang="en-US" baseline="0" dirty="0" smtClean="0">
                <a:latin typeface="Arial" panose="020B0604020202020204" pitchFamily="34" charset="0"/>
              </a:rPr>
              <a:t> </a:t>
            </a:r>
            <a:r>
              <a:rPr lang="en-US" b="1" baseline="0" dirty="0" smtClean="0">
                <a:latin typeface="Arial" panose="020B0604020202020204" pitchFamily="34" charset="0"/>
              </a:rPr>
              <a:t>Create a Trip </a:t>
            </a:r>
            <a:r>
              <a:rPr lang="en-US" baseline="0" dirty="0" smtClean="0">
                <a:latin typeface="Arial" panose="020B0604020202020204" pitchFamily="34" charset="0"/>
              </a:rPr>
              <a:t>link for the OA which it is to be created under</a:t>
            </a:r>
            <a:r>
              <a:rPr lang="en-US" dirty="0" smtClean="0">
                <a:latin typeface="Arial" panose="020B0604020202020204" pitchFamily="34" charset="0"/>
              </a:rPr>
              <a:t>.</a:t>
            </a:r>
          </a:p>
          <a:p>
            <a:endParaRPr lang="en-US" dirty="0"/>
          </a:p>
        </p:txBody>
      </p:sp>
    </p:spTree>
    <p:extLst>
      <p:ext uri="{BB962C8B-B14F-4D97-AF65-F5344CB8AC3E}">
        <p14:creationId xmlns:p14="http://schemas.microsoft.com/office/powerpoint/2010/main" val="1972667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Select the type of trip you are creating from the </a:t>
            </a:r>
            <a:r>
              <a:rPr lang="en-US" sz="1000" b="1" i="0" u="none" strike="noStrike" kern="1200" baseline="0" dirty="0" smtClean="0">
                <a:solidFill>
                  <a:srgbClr val="333F48"/>
                </a:solidFill>
                <a:latin typeface="Arial" pitchFamily="34" charset="0"/>
                <a:ea typeface="+mn-ea"/>
                <a:cs typeface="Arial" pitchFamily="34" charset="0"/>
              </a:rPr>
              <a:t>Type of Travel </a:t>
            </a:r>
            <a:r>
              <a:rPr lang="en-US" sz="1000" b="0" i="0" u="none" strike="noStrike" kern="1200" baseline="0" dirty="0" smtClean="0">
                <a:solidFill>
                  <a:srgbClr val="333F48"/>
                </a:solidFill>
                <a:latin typeface="Arial" pitchFamily="34" charset="0"/>
                <a:ea typeface="+mn-ea"/>
                <a:cs typeface="Arial" pitchFamily="34" charset="0"/>
              </a:rPr>
              <a:t>drop-down list. The list is restricted to the types of travel allowed by the OA.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Enter the purpose of your trip in the </a:t>
            </a:r>
            <a:r>
              <a:rPr lang="en-US" sz="1000" b="1" i="0" u="none" strike="noStrike" kern="1200" baseline="0" dirty="0" smtClean="0">
                <a:solidFill>
                  <a:srgbClr val="333F48"/>
                </a:solidFill>
                <a:latin typeface="Arial" pitchFamily="34" charset="0"/>
                <a:ea typeface="+mn-ea"/>
                <a:cs typeface="Arial" pitchFamily="34" charset="0"/>
              </a:rPr>
              <a:t>Specific Travel Purpose </a:t>
            </a:r>
            <a:r>
              <a:rPr lang="en-US" sz="1000" b="0" i="0" u="none" strike="noStrike" kern="1200" baseline="0" dirty="0" smtClean="0">
                <a:solidFill>
                  <a:srgbClr val="333F48"/>
                </a:solidFill>
                <a:latin typeface="Arial" pitchFamily="34" charset="0"/>
                <a:ea typeface="+mn-ea"/>
                <a:cs typeface="Arial" pitchFamily="34" charset="0"/>
              </a:rPr>
              <a:t>field. This entry is for the trip only and may differ from the open authorization's purpose.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Save and Next Step</a:t>
            </a:r>
            <a:r>
              <a:rPr lang="en-US" sz="1000" b="0" i="0" u="none" strike="noStrike" kern="1200" baseline="0" dirty="0" smtClean="0">
                <a:solidFill>
                  <a:srgbClr val="333F48"/>
                </a:solidFill>
                <a:latin typeface="Arial" pitchFamily="34" charset="0"/>
                <a:ea typeface="+mn-ea"/>
                <a:cs typeface="Arial" pitchFamily="34" charset="0"/>
              </a:rPr>
              <a:t>. </a:t>
            </a:r>
            <a:endParaRPr lang="en-US" dirty="0" smtClean="0">
              <a:latin typeface="Arial" panose="020B0604020202020204" pitchFamily="34" charset="0"/>
            </a:endParaRPr>
          </a:p>
        </p:txBody>
      </p:sp>
    </p:spTree>
    <p:extLst>
      <p:ext uri="{BB962C8B-B14F-4D97-AF65-F5344CB8AC3E}">
        <p14:creationId xmlns:p14="http://schemas.microsoft.com/office/powerpoint/2010/main" val="3186426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Making a reservation for a trip from an open authorization is no different than making a reservation or managing trip reservations for a TDY trip.</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Once you have made your reservation or associated a previously booked reservation to your trip from the open authorization, click </a:t>
            </a:r>
            <a:r>
              <a:rPr lang="en-US" sz="1000" b="1" i="0" u="none" strike="noStrike" kern="1200" baseline="0" dirty="0" smtClean="0">
                <a:solidFill>
                  <a:srgbClr val="333F48"/>
                </a:solidFill>
                <a:latin typeface="Arial" pitchFamily="34" charset="0"/>
                <a:ea typeface="+mn-ea"/>
                <a:cs typeface="Arial" pitchFamily="34" charset="0"/>
              </a:rPr>
              <a:t>Next Step </a:t>
            </a:r>
            <a:r>
              <a:rPr lang="en-US" sz="1000" b="0" i="0" u="none" strike="noStrike" kern="1200" baseline="0" dirty="0" smtClean="0">
                <a:solidFill>
                  <a:srgbClr val="333F48"/>
                </a:solidFill>
                <a:latin typeface="Arial" pitchFamily="34" charset="0"/>
                <a:ea typeface="+mn-ea"/>
                <a:cs typeface="Arial" pitchFamily="34" charset="0"/>
              </a:rPr>
              <a:t>to continue. </a:t>
            </a:r>
          </a:p>
          <a:p>
            <a:endParaRPr lang="en-US" dirty="0"/>
          </a:p>
        </p:txBody>
      </p:sp>
    </p:spTree>
    <p:extLst>
      <p:ext uri="{BB962C8B-B14F-4D97-AF65-F5344CB8AC3E}">
        <p14:creationId xmlns:p14="http://schemas.microsoft.com/office/powerpoint/2010/main" val="19548873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610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Travelers can create, modify, cancel, delete, and print travel documents for their own travel. </a:t>
            </a:r>
          </a:p>
          <a:p>
            <a:endParaRPr lang="en-US" dirty="0" smtClean="0"/>
          </a:p>
          <a:p>
            <a:pPr marL="171450" indent="-171450"/>
            <a:r>
              <a:rPr lang="en-US" dirty="0" smtClean="0"/>
              <a:t>Arrangers can also perform these actions for travelers who have given them permission to arrange their travel</a:t>
            </a:r>
            <a:r>
              <a:rPr lang="en-US" baseline="0" dirty="0" smtClean="0"/>
              <a:t> or by permissions granted by USCG.  </a:t>
            </a:r>
            <a:endParaRPr lang="en-US" dirty="0" smtClean="0"/>
          </a:p>
          <a:p>
            <a:pPr marL="171450" indent="-171450"/>
            <a:endParaRPr lang="en-US" dirty="0" smtClean="0"/>
          </a:p>
          <a:p>
            <a:pPr marL="171450" indent="-171450"/>
            <a:r>
              <a:rPr lang="en-US" dirty="0" smtClean="0"/>
              <a:t>Any user, regardless of user type or role, can be designated as a travel arranger.  </a:t>
            </a:r>
          </a:p>
          <a:p>
            <a:pPr marL="171450" indent="-171450"/>
            <a:endParaRPr lang="en-US"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dirty="0" smtClean="0">
                <a:sym typeface="Webdings"/>
              </a:rPr>
              <a:t>On the My E2 taskbar, click</a:t>
            </a:r>
            <a:r>
              <a:rPr lang="en-US" baseline="0" dirty="0" smtClean="0">
                <a:sym typeface="Webdings"/>
              </a:rPr>
              <a:t> </a:t>
            </a:r>
            <a:r>
              <a:rPr lang="en-US" b="1" baseline="0" dirty="0" smtClean="0">
                <a:sym typeface="Webdings"/>
              </a:rPr>
              <a:t>Travel for Others</a:t>
            </a:r>
            <a:r>
              <a:rPr lang="en-US" baseline="0" dirty="0" smtClean="0">
                <a:sym typeface="Webdings"/>
              </a:rPr>
              <a:t>.</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smtClean="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smtClean="0">
                <a:sym typeface="Webdings"/>
              </a:rPr>
              <a:t>Enter</a:t>
            </a:r>
            <a:r>
              <a:rPr lang="en-US" baseline="0" dirty="0" smtClean="0">
                <a:sym typeface="Webdings"/>
              </a:rPr>
              <a:t> your search criteria t</a:t>
            </a:r>
            <a:r>
              <a:rPr lang="en-US" dirty="0" smtClean="0"/>
              <a:t>o search for a specific user.</a:t>
            </a:r>
          </a:p>
          <a:p>
            <a:pPr marL="171450" indent="-171450"/>
            <a:endParaRPr lang="en-US" baseline="0" dirty="0" smtClean="0">
              <a:sym typeface="Webdings"/>
            </a:endParaRPr>
          </a:p>
          <a:p>
            <a:pPr marL="171450" indent="-171450"/>
            <a:r>
              <a:rPr lang="en-US" dirty="0" smtClean="0">
                <a:sym typeface="Webdings"/>
              </a:rPr>
              <a:t>Click</a:t>
            </a:r>
            <a:r>
              <a:rPr lang="en-US" baseline="0" dirty="0" smtClean="0">
                <a:sym typeface="Webdings"/>
              </a:rPr>
              <a:t> </a:t>
            </a:r>
            <a:r>
              <a:rPr lang="en-US" b="1" baseline="0" dirty="0" smtClean="0">
                <a:sym typeface="Webdings"/>
              </a:rPr>
              <a:t>Apply Filter</a:t>
            </a:r>
            <a:r>
              <a:rPr lang="en-US" baseline="0" dirty="0" smtClean="0">
                <a:sym typeface="Webdings"/>
              </a:rPr>
              <a:t>.</a:t>
            </a:r>
          </a:p>
          <a:p>
            <a:pPr>
              <a:buNone/>
            </a:pPr>
            <a:endParaRPr lang="en-US" baseline="0" dirty="0" smtClean="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smtClean="0">
                <a:sym typeface="Webdings"/>
              </a:rPr>
              <a:t>Click</a:t>
            </a:r>
            <a:r>
              <a:rPr lang="en-US" baseline="0" dirty="0" smtClean="0">
                <a:sym typeface="Webdings"/>
              </a:rPr>
              <a:t> </a:t>
            </a:r>
            <a:r>
              <a:rPr lang="en-US" b="1" baseline="0" dirty="0" smtClean="0">
                <a:sym typeface="Webdings"/>
              </a:rPr>
              <a:t>Arrange</a:t>
            </a:r>
            <a:r>
              <a:rPr lang="en-US" b="0" baseline="0" dirty="0" smtClean="0">
                <a:sym typeface="Webdings"/>
              </a:rPr>
              <a:t> next to the traveler’s name to view or create their trips</a:t>
            </a:r>
            <a:r>
              <a:rPr lang="en-US" baseline="0" dirty="0" smtClean="0">
                <a:sym typeface="Webdings"/>
              </a:rPr>
              <a:t>.</a:t>
            </a:r>
            <a:endParaRPr lang="en-US" dirty="0" smtClean="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905879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Complete the Site Details step, and then click </a:t>
            </a:r>
            <a:r>
              <a:rPr lang="en-US" sz="1000" b="1" i="0" u="none" strike="noStrike" kern="1200" baseline="0" dirty="0" smtClean="0">
                <a:solidFill>
                  <a:srgbClr val="333F48"/>
                </a:solidFill>
                <a:latin typeface="Arial" pitchFamily="34" charset="0"/>
                <a:ea typeface="+mn-ea"/>
                <a:cs typeface="Arial" pitchFamily="34" charset="0"/>
              </a:rPr>
              <a:t>Save and Next Step </a:t>
            </a:r>
            <a:r>
              <a:rPr lang="en-US" sz="1000" b="0" i="0" u="none" strike="noStrike" kern="1200" baseline="0" dirty="0" smtClean="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the authorization has associated reservations, the information on this page comes from reservation details. You should review this information and verify that the per diem locations are correct.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The dates, sites, and modes of transportation you can select are restricted to those values allowed by the OA. If you enter a value that is not allowed by the OA, an error message displays </a:t>
            </a:r>
          </a:p>
          <a:p>
            <a:pPr marL="171450" indent="-171450"/>
            <a:endParaRPr lang="en-US" dirty="0"/>
          </a:p>
        </p:txBody>
      </p:sp>
    </p:spTree>
    <p:extLst>
      <p:ext uri="{BB962C8B-B14F-4D97-AF65-F5344CB8AC3E}">
        <p14:creationId xmlns:p14="http://schemas.microsoft.com/office/powerpoint/2010/main" val="39754099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Complete the authorization's Expenses step, and then click </a:t>
            </a:r>
            <a:r>
              <a:rPr lang="en-US" sz="1000" b="1" i="0" u="none" strike="noStrike" kern="1200" baseline="0" dirty="0" smtClean="0">
                <a:solidFill>
                  <a:srgbClr val="333F48"/>
                </a:solidFill>
                <a:latin typeface="Arial" pitchFamily="34" charset="0"/>
                <a:ea typeface="+mn-ea"/>
                <a:cs typeface="Arial" pitchFamily="34" charset="0"/>
              </a:rPr>
              <a:t>Next Step </a:t>
            </a:r>
            <a:r>
              <a:rPr lang="en-US" sz="1000" b="0" i="0" u="none" strike="noStrike" kern="1200" baseline="0" dirty="0" smtClean="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Allowable reimbursement types are controlled by the OA allowable reimbursement types. </a:t>
            </a:r>
            <a:endParaRPr lang="en-US" dirty="0"/>
          </a:p>
        </p:txBody>
      </p:sp>
    </p:spTree>
    <p:extLst>
      <p:ext uri="{BB962C8B-B14F-4D97-AF65-F5344CB8AC3E}">
        <p14:creationId xmlns:p14="http://schemas.microsoft.com/office/powerpoint/2010/main" val="34753792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Your trip’s POET line or lines will be added by the Funds Manager Approver.  You can click </a:t>
            </a:r>
            <a:r>
              <a:rPr lang="en-US" b="1" baseline="0" dirty="0" smtClean="0"/>
              <a:t>Save and Next Step</a:t>
            </a:r>
            <a:r>
              <a:rPr lang="en-US" baseline="0" dirty="0" smtClean="0"/>
              <a:t> to move to Step 6: Travel Policy.</a:t>
            </a:r>
            <a:endParaRPr lang="en-US" dirty="0" smtClean="0"/>
          </a:p>
          <a:p>
            <a:endParaRPr lang="en-US" dirty="0"/>
          </a:p>
        </p:txBody>
      </p:sp>
    </p:spTree>
    <p:extLst>
      <p:ext uri="{BB962C8B-B14F-4D97-AF65-F5344CB8AC3E}">
        <p14:creationId xmlns:p14="http://schemas.microsoft.com/office/powerpoint/2010/main" val="1627158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Review</a:t>
            </a:r>
            <a:r>
              <a:rPr lang="en-US" baseline="0" dirty="0" smtClean="0"/>
              <a:t> and complete the travel policy step.</a:t>
            </a:r>
            <a:endParaRPr lang="en-US" dirty="0"/>
          </a:p>
        </p:txBody>
      </p:sp>
    </p:spTree>
    <p:extLst>
      <p:ext uri="{BB962C8B-B14F-4D97-AF65-F5344CB8AC3E}">
        <p14:creationId xmlns:p14="http://schemas.microsoft.com/office/powerpoint/2010/main" val="2112940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Click </a:t>
            </a:r>
            <a:r>
              <a:rPr lang="en-US" b="1" dirty="0" smtClean="0"/>
              <a:t>Save and Next Step </a:t>
            </a:r>
            <a:r>
              <a:rPr lang="en-US" dirty="0" smtClean="0"/>
              <a:t>to move to the trip’s summary.</a:t>
            </a:r>
            <a:endParaRPr lang="en-US" dirty="0"/>
          </a:p>
        </p:txBody>
      </p:sp>
    </p:spTree>
    <p:extLst>
      <p:ext uri="{BB962C8B-B14F-4D97-AF65-F5344CB8AC3E}">
        <p14:creationId xmlns:p14="http://schemas.microsoft.com/office/powerpoint/2010/main" val="26474917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Summary step allows you to review the authorization and make sure it is correct before you submit it for approval. </a:t>
            </a:r>
          </a:p>
          <a:p>
            <a:pPr marL="171450" indent="-171450"/>
            <a:endParaRPr lang="en-US" dirty="0" smtClean="0"/>
          </a:p>
          <a:p>
            <a:pPr marL="171450" indent="-171450"/>
            <a:r>
              <a:rPr lang="en-US" dirty="0" smtClean="0"/>
              <a:t>Use </a:t>
            </a:r>
            <a:r>
              <a:rPr lang="en-US" b="1" dirty="0" smtClean="0"/>
              <a:t>Edit Details </a:t>
            </a:r>
            <a:r>
              <a:rPr lang="en-US" dirty="0" smtClean="0"/>
              <a:t>within a section header to return to that step in the workflow process to make changes.  </a:t>
            </a:r>
          </a:p>
          <a:p>
            <a:pPr marL="171450" indent="-171450"/>
            <a:endParaRPr lang="en-US" dirty="0" smtClean="0"/>
          </a:p>
          <a:p>
            <a:pPr marL="171450" indent="-171450"/>
            <a:r>
              <a:rPr lang="en-US" dirty="0" smtClean="0"/>
              <a:t>Be sure to save changes and work your way back to the summary.</a:t>
            </a:r>
          </a:p>
          <a:p>
            <a:endParaRPr lang="en-US" dirty="0"/>
          </a:p>
        </p:txBody>
      </p:sp>
    </p:spTree>
    <p:extLst>
      <p:ext uri="{BB962C8B-B14F-4D97-AF65-F5344CB8AC3E}">
        <p14:creationId xmlns:p14="http://schemas.microsoft.com/office/powerpoint/2010/main" val="6743445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Complete Trip Authorization</a:t>
            </a:r>
            <a:r>
              <a:rPr lang="en-US" sz="1000" b="0" i="0" u="none" strike="noStrike" kern="1200" baseline="0" dirty="0" smtClean="0">
                <a:solidFill>
                  <a:srgbClr val="333F48"/>
                </a:solidFill>
                <a:latin typeface="Arial" pitchFamily="34" charset="0"/>
                <a:ea typeface="+mn-ea"/>
                <a:cs typeface="Arial" pitchFamily="34" charset="0"/>
              </a:rPr>
              <a:t> found at the bottom of the summary page.</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your trip has errors, warning and error messages display at the top of the page. Fix your errors, return to the Summary page, and then click </a:t>
            </a:r>
            <a:r>
              <a:rPr lang="en-US" sz="1000" b="1" i="0" u="none" strike="noStrike" kern="1200" baseline="0" dirty="0" smtClean="0">
                <a:solidFill>
                  <a:srgbClr val="333F48"/>
                </a:solidFill>
                <a:latin typeface="Arial" pitchFamily="34" charset="0"/>
                <a:ea typeface="+mn-ea"/>
                <a:cs typeface="Arial" pitchFamily="34" charset="0"/>
              </a:rPr>
              <a:t>Complete Trip Authorization </a:t>
            </a:r>
            <a:r>
              <a:rPr lang="en-US" sz="1000" b="0" i="0" u="none" strike="noStrike" kern="1200" baseline="0" dirty="0" smtClean="0">
                <a:solidFill>
                  <a:srgbClr val="333F48"/>
                </a:solidFill>
                <a:latin typeface="Arial" pitchFamily="34" charset="0"/>
                <a:ea typeface="+mn-ea"/>
                <a:cs typeface="Arial" pitchFamily="34" charset="0"/>
              </a:rPr>
              <a:t>again.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If your trip has no errors, a Confirm Action window displays. </a:t>
            </a:r>
          </a:p>
          <a:p>
            <a:pPr marL="0" indent="0">
              <a:buNone/>
            </a:pPr>
            <a:endParaRPr lang="en-US" sz="1000" b="0" i="0" u="none" strike="noStrike" kern="1200" baseline="0" dirty="0" smtClean="0">
              <a:solidFill>
                <a:srgbClr val="333F48"/>
              </a:solidFill>
              <a:latin typeface="Arial" pitchFamily="34" charset="0"/>
              <a:ea typeface="+mn-ea"/>
              <a:cs typeface="Arial" pitchFamily="34" charset="0"/>
            </a:endParaRPr>
          </a:p>
          <a:p>
            <a:pPr marL="171450" indent="-171450"/>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Confirm</a:t>
            </a:r>
            <a:r>
              <a:rPr lang="en-US" sz="1000" b="0" i="0" u="none" strike="noStrike" kern="1200" baseline="0" dirty="0" smtClean="0">
                <a:solidFill>
                  <a:srgbClr val="333F48"/>
                </a:solidFill>
                <a:latin typeface="Arial" pitchFamily="34" charset="0"/>
                <a:ea typeface="+mn-ea"/>
                <a:cs typeface="Arial" pitchFamily="34" charset="0"/>
              </a:rPr>
              <a:t>.</a:t>
            </a:r>
          </a:p>
          <a:p>
            <a:endParaRPr lang="en-US" dirty="0"/>
          </a:p>
        </p:txBody>
      </p:sp>
    </p:spTree>
    <p:extLst>
      <p:ext uri="{BB962C8B-B14F-4D97-AF65-F5344CB8AC3E}">
        <p14:creationId xmlns:p14="http://schemas.microsoft.com/office/powerpoint/2010/main" val="30442583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clicking Complete</a:t>
            </a:r>
            <a:r>
              <a:rPr lang="en-US" baseline="0" dirty="0" smtClean="0"/>
              <a:t> Trip Authorization, you are returned to the Trips list.</a:t>
            </a:r>
          </a:p>
          <a:p>
            <a:endParaRPr lang="en-US" baseline="0" dirty="0" smtClean="0"/>
          </a:p>
          <a:p>
            <a:r>
              <a:rPr lang="en-US" baseline="0" dirty="0" smtClean="0"/>
              <a:t>The status of the trip is now approved.  </a:t>
            </a:r>
          </a:p>
          <a:p>
            <a:endParaRPr lang="en-US" baseline="0" dirty="0" smtClean="0"/>
          </a:p>
          <a:p>
            <a:r>
              <a:rPr lang="en-US" baseline="0" dirty="0" smtClean="0"/>
              <a:t>If a reservation is associated to the trip, the approval information from the OA is updated in the reservation </a:t>
            </a:r>
            <a:endParaRPr lang="en-US" dirty="0"/>
          </a:p>
        </p:txBody>
      </p:sp>
    </p:spTree>
    <p:extLst>
      <p:ext uri="{BB962C8B-B14F-4D97-AF65-F5344CB8AC3E}">
        <p14:creationId xmlns:p14="http://schemas.microsoft.com/office/powerpoint/2010/main" val="41096884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smtClean="0"/>
              <a:t> </a:t>
            </a:r>
            <a:endParaRPr lang="en-US" dirty="0"/>
          </a:p>
        </p:txBody>
      </p:sp>
    </p:spTree>
    <p:extLst>
      <p:ext uri="{BB962C8B-B14F-4D97-AF65-F5344CB8AC3E}">
        <p14:creationId xmlns:p14="http://schemas.microsoft.com/office/powerpoint/2010/main" val="33903805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210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0" dirty="0" smtClean="0"/>
              <a:t>The name of the user you are arranging for displays next to your name in the upper right corner. </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b="0" dirty="0" smtClean="0"/>
              <a:t>As an Arranger, you have access to the traveler’s trips and profile.</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b="0" dirty="0" smtClean="0"/>
              <a:t>To exit the Arranger session, click the </a:t>
            </a:r>
            <a:r>
              <a:rPr lang="en-US" b="1" dirty="0" smtClean="0"/>
              <a:t>User Options Menu </a:t>
            </a:r>
            <a:r>
              <a:rPr lang="en-US" b="0" dirty="0" smtClean="0"/>
              <a:t>and select </a:t>
            </a:r>
            <a:r>
              <a:rPr lang="en-US" b="1" dirty="0" smtClean="0"/>
              <a:t>Stop arranging for</a:t>
            </a:r>
            <a:r>
              <a:rPr lang="en-US" b="0" dirty="0" smtClean="0"/>
              <a:t>, and you will be returned to the Travel for Others page.</a:t>
            </a:r>
          </a:p>
          <a:p>
            <a:pPr>
              <a:buNone/>
            </a:pPr>
            <a:endParaRPr lang="en-US" dirty="0"/>
          </a:p>
        </p:txBody>
      </p:sp>
    </p:spTree>
    <p:extLst>
      <p:ext uri="{BB962C8B-B14F-4D97-AF65-F5344CB8AC3E}">
        <p14:creationId xmlns:p14="http://schemas.microsoft.com/office/powerpoint/2010/main" val="602228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rPr>
              <a:t>An Open Authorization can be closed from the OA Dashboard.</a:t>
            </a:r>
          </a:p>
          <a:p>
            <a:endParaRPr lang="en-US" dirty="0" smtClean="0">
              <a:latin typeface="Arial" panose="020B0604020202020204" pitchFamily="34" charset="0"/>
            </a:endParaRPr>
          </a:p>
          <a:p>
            <a:r>
              <a:rPr lang="en-US" dirty="0" smtClean="0">
                <a:latin typeface="Arial" panose="020B0604020202020204" pitchFamily="34" charset="0"/>
              </a:rPr>
              <a:t>Click </a:t>
            </a:r>
            <a:r>
              <a:rPr lang="en-US" b="1" dirty="0" smtClean="0">
                <a:latin typeface="Arial" panose="020B0604020202020204" pitchFamily="34" charset="0"/>
              </a:rPr>
              <a:t>Close Open Authorization</a:t>
            </a:r>
            <a:r>
              <a:rPr lang="en-US" dirty="0" smtClean="0">
                <a:latin typeface="Arial" panose="020B0604020202020204" pitchFamily="34" charset="0"/>
              </a:rPr>
              <a:t>.  </a:t>
            </a:r>
          </a:p>
          <a:p>
            <a:endParaRPr lang="en-US" dirty="0" smtClean="0">
              <a:latin typeface="Arial" panose="020B0604020202020204" pitchFamily="34" charset="0"/>
            </a:endParaRPr>
          </a:p>
          <a:p>
            <a:r>
              <a:rPr lang="en-US" dirty="0" smtClean="0">
                <a:latin typeface="Arial" panose="020B0604020202020204" pitchFamily="34" charset="0"/>
              </a:rPr>
              <a:t>Click </a:t>
            </a:r>
            <a:r>
              <a:rPr lang="en-US" b="1" dirty="0" smtClean="0">
                <a:latin typeface="Arial" panose="020B0604020202020204" pitchFamily="34" charset="0"/>
              </a:rPr>
              <a:t>Confirm</a:t>
            </a:r>
            <a:r>
              <a:rPr lang="en-US" dirty="0" smtClean="0">
                <a:latin typeface="Arial" panose="020B0604020202020204" pitchFamily="34" charset="0"/>
              </a:rPr>
              <a:t>.</a:t>
            </a:r>
          </a:p>
          <a:p>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4027479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Once the open authorization</a:t>
            </a:r>
            <a:r>
              <a:rPr lang="en-US" baseline="0" dirty="0" smtClean="0"/>
              <a:t> is closed, no other trips can be created under the open authorization.</a:t>
            </a:r>
            <a:endParaRPr lang="en-US" dirty="0"/>
          </a:p>
        </p:txBody>
      </p:sp>
    </p:spTree>
    <p:extLst>
      <p:ext uri="{BB962C8B-B14F-4D97-AF65-F5344CB8AC3E}">
        <p14:creationId xmlns:p14="http://schemas.microsoft.com/office/powerpoint/2010/main" val="35067537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r>
              <a:rPr lang="en-US" dirty="0" smtClean="0"/>
              <a:t> </a:t>
            </a:r>
            <a:endParaRPr lang="en-US" dirty="0"/>
          </a:p>
        </p:txBody>
      </p:sp>
    </p:spTree>
    <p:extLst>
      <p:ext uri="{BB962C8B-B14F-4D97-AF65-F5344CB8AC3E}">
        <p14:creationId xmlns:p14="http://schemas.microsoft.com/office/powerpoint/2010/main" val="41652892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72</a:t>
            </a:fld>
            <a:endParaRPr lang="en-US" dirty="0"/>
          </a:p>
        </p:txBody>
      </p:sp>
    </p:spTree>
    <p:extLst>
      <p:ext uri="{BB962C8B-B14F-4D97-AF65-F5344CB8AC3E}">
        <p14:creationId xmlns:p14="http://schemas.microsoft.com/office/powerpoint/2010/main" val="36154677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smtClean="0"/>
              <a:t> </a:t>
            </a:r>
            <a:endParaRPr lang="en-US" dirty="0"/>
          </a:p>
        </p:txBody>
      </p:sp>
    </p:spTree>
    <p:extLst>
      <p:ext uri="{BB962C8B-B14F-4D97-AF65-F5344CB8AC3E}">
        <p14:creationId xmlns:p14="http://schemas.microsoft.com/office/powerpoint/2010/main" val="27449803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0" dirty="0" smtClean="0"/>
              <a:t>If an Arranger accesses Travel for Others to create the GA on another user’s behalf, that user for whom the arranger is creating becomes the owner of the GA.  The arranger should create the GA as their own document if the arranger wants to be the owner of the GA.   </a:t>
            </a:r>
          </a:p>
          <a:p>
            <a:endParaRPr lang="en-US" dirty="0"/>
          </a:p>
        </p:txBody>
      </p:sp>
    </p:spTree>
    <p:extLst>
      <p:ext uri="{BB962C8B-B14F-4D97-AF65-F5344CB8AC3E}">
        <p14:creationId xmlns:p14="http://schemas.microsoft.com/office/powerpoint/2010/main" val="25191256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smtClean="0">
                <a:latin typeface="Arial" panose="020B0604020202020204" pitchFamily="34" charset="0"/>
              </a:rPr>
              <a:t>Similar</a:t>
            </a:r>
            <a:r>
              <a:rPr lang="en-US" baseline="0" dirty="0" smtClean="0">
                <a:latin typeface="Arial" panose="020B0604020202020204" pitchFamily="34" charset="0"/>
              </a:rPr>
              <a:t> to the previous documents discussed, Group Authorizations</a:t>
            </a:r>
            <a:r>
              <a:rPr lang="en-US" dirty="0" smtClean="0">
                <a:latin typeface="Arial" panose="020B0604020202020204" pitchFamily="34" charset="0"/>
              </a:rPr>
              <a:t> can be created from Star</a:t>
            </a:r>
            <a:r>
              <a:rPr lang="en-US" baseline="0" dirty="0" smtClean="0">
                <a:latin typeface="Arial" panose="020B0604020202020204" pitchFamily="34" charset="0"/>
              </a:rPr>
              <a:t>t a Travel Document list on the My E2 At a Glance page </a:t>
            </a:r>
            <a:r>
              <a:rPr lang="en-US" dirty="0" smtClean="0">
                <a:latin typeface="Arial" panose="020B0604020202020204" pitchFamily="34" charset="0"/>
              </a:rPr>
              <a:t>or from the Group Au</a:t>
            </a:r>
            <a:r>
              <a:rPr lang="en-US" baseline="0" dirty="0" smtClean="0">
                <a:latin typeface="Arial" panose="020B0604020202020204" pitchFamily="34" charset="0"/>
              </a:rPr>
              <a:t>thorization tab </a:t>
            </a:r>
            <a:r>
              <a:rPr lang="en-US" dirty="0" smtClean="0">
                <a:latin typeface="Arial" panose="020B0604020202020204" pitchFamily="34" charset="0"/>
              </a:rPr>
              <a:t>by clicking Start a New</a:t>
            </a:r>
            <a:r>
              <a:rPr lang="en-US" baseline="0" dirty="0" smtClean="0">
                <a:latin typeface="Arial" panose="020B0604020202020204" pitchFamily="34" charset="0"/>
              </a:rPr>
              <a:t> Group Authorization.</a:t>
            </a:r>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19494122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345122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smtClean="0">
                <a:solidFill>
                  <a:schemeClr val="tx1"/>
                </a:solidFill>
                <a:latin typeface="Arial" panose="020B0604020202020204" pitchFamily="34" charset="0"/>
              </a:rPr>
              <a:t>Basic Information for a group authorization includes:</a:t>
            </a:r>
          </a:p>
          <a:p>
            <a:pPr marL="1085850" lvl="2" indent="-171450"/>
            <a:r>
              <a:rPr lang="en-US" sz="1000" b="0" kern="1200" baseline="0" dirty="0" smtClean="0">
                <a:solidFill>
                  <a:schemeClr val="tx1"/>
                </a:solidFill>
                <a:latin typeface="Arial" panose="020B0604020202020204" pitchFamily="34" charset="0"/>
              </a:rPr>
              <a:t>Type of travel</a:t>
            </a:r>
          </a:p>
          <a:p>
            <a:pPr marL="1085850" lvl="2" indent="-171450"/>
            <a:r>
              <a:rPr lang="en-US" sz="1000" b="0" kern="1200" baseline="0" dirty="0" smtClean="0">
                <a:solidFill>
                  <a:schemeClr val="tx1"/>
                </a:solidFill>
                <a:latin typeface="Arial" panose="020B0604020202020204" pitchFamily="34" charset="0"/>
              </a:rPr>
              <a:t>Travel purpose</a:t>
            </a:r>
          </a:p>
          <a:p>
            <a:pPr marL="1085850" lvl="2" indent="-171450"/>
            <a:r>
              <a:rPr lang="en-US" sz="1000" b="0" kern="1200" baseline="0" dirty="0" smtClean="0">
                <a:solidFill>
                  <a:schemeClr val="tx1"/>
                </a:solidFill>
                <a:latin typeface="Arial" panose="020B0604020202020204" pitchFamily="34" charset="0"/>
              </a:rPr>
              <a:t>Document number </a:t>
            </a:r>
          </a:p>
          <a:p>
            <a:pPr marL="0" indent="0">
              <a:buNone/>
            </a:pPr>
            <a:r>
              <a:rPr lang="en-US" sz="1000" b="0" kern="1200" baseline="0" dirty="0" smtClean="0">
                <a:solidFill>
                  <a:schemeClr val="tx1"/>
                </a:solidFill>
                <a:latin typeface="Arial" panose="020B0604020202020204" pitchFamily="34" charset="0"/>
              </a:rPr>
              <a:t>	</a:t>
            </a:r>
          </a:p>
          <a:p>
            <a:pPr marL="171450" indent="-171450"/>
            <a:r>
              <a:rPr lang="en-US" sz="1000" kern="1200" baseline="0" dirty="0" smtClean="0">
                <a:solidFill>
                  <a:schemeClr val="tx1"/>
                </a:solidFill>
                <a:latin typeface="Arial" panose="020B0604020202020204" pitchFamily="34" charset="0"/>
              </a:rPr>
              <a:t>When you complete and save the basic information page E2 creates the GA document and assigns </a:t>
            </a:r>
            <a:r>
              <a:rPr lang="en-US" dirty="0" smtClean="0"/>
              <a:t>it</a:t>
            </a:r>
            <a:r>
              <a:rPr lang="en-US" baseline="0" dirty="0" smtClean="0"/>
              <a:t> a GA Id </a:t>
            </a:r>
            <a:r>
              <a:rPr lang="en-US" dirty="0" smtClean="0"/>
              <a:t>and</a:t>
            </a:r>
            <a:r>
              <a:rPr lang="en-US" sz="1000" kern="1200" baseline="0" dirty="0" smtClean="0">
                <a:solidFill>
                  <a:schemeClr val="tx1"/>
                </a:solidFill>
                <a:latin typeface="Arial" panose="020B0604020202020204" pitchFamily="34" charset="0"/>
              </a:rPr>
              <a:t> document number.  </a:t>
            </a:r>
          </a:p>
          <a:p>
            <a:pPr marL="171450" indent="-171450"/>
            <a:endParaRPr lang="en-US" sz="1000" kern="1200" baseline="0" dirty="0" smtClean="0">
              <a:solidFill>
                <a:schemeClr val="tx1"/>
              </a:solidFill>
              <a:latin typeface="Verdana" pitchFamily="34" charset="0"/>
              <a:ea typeface="+mn-ea"/>
              <a:cs typeface="Arial" pitchFamily="34" charset="0"/>
            </a:endParaRPr>
          </a:p>
          <a:p>
            <a:pPr marL="171450" indent="-171450"/>
            <a:endParaRPr lang="en-US" dirty="0"/>
          </a:p>
        </p:txBody>
      </p:sp>
    </p:spTree>
    <p:extLst>
      <p:ext uri="{BB962C8B-B14F-4D97-AF65-F5344CB8AC3E}">
        <p14:creationId xmlns:p14="http://schemas.microsoft.com/office/powerpoint/2010/main" val="11216278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smtClean="0">
                <a:solidFill>
                  <a:schemeClr val="tx1"/>
                </a:solidFill>
                <a:latin typeface="Arial" panose="020B0604020202020204" pitchFamily="34" charset="0"/>
                <a:ea typeface="+mn-ea"/>
                <a:cs typeface="Arial" panose="020B0604020202020204" pitchFamily="34" charset="0"/>
              </a:rPr>
              <a:t>The Site</a:t>
            </a:r>
            <a:r>
              <a:rPr lang="en-US" sz="1000" b="0" kern="1200" baseline="0" dirty="0" smtClean="0">
                <a:solidFill>
                  <a:schemeClr val="tx1"/>
                </a:solidFill>
                <a:latin typeface="Arial" panose="020B0604020202020204" pitchFamily="34" charset="0"/>
                <a:ea typeface="+mn-ea"/>
                <a:cs typeface="Arial" panose="020B0604020202020204" pitchFamily="34" charset="0"/>
              </a:rPr>
              <a:t> Details page for a group authorization is very similar to the Site Details page for an authorization. </a:t>
            </a:r>
          </a:p>
          <a:p>
            <a:pPr marL="171450" indent="-171450"/>
            <a:endParaRPr lang="en-US" sz="1000" b="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smtClean="0">
                <a:solidFill>
                  <a:schemeClr val="tx1"/>
                </a:solidFill>
                <a:latin typeface="Arial" panose="020B0604020202020204" pitchFamily="34" charset="0"/>
                <a:ea typeface="+mn-ea"/>
                <a:cs typeface="Arial" panose="020B0604020202020204" pitchFamily="34" charset="0"/>
              </a:rPr>
              <a:t>Use this page to provide travel details for the group.  These details become the limitations for group authorizations travelers. </a:t>
            </a:r>
          </a:p>
          <a:p>
            <a:pPr marL="171450" indent="-171450"/>
            <a:endParaRPr lang="en-US" sz="1000" b="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smtClean="0">
                <a:solidFill>
                  <a:schemeClr val="tx1"/>
                </a:solidFill>
                <a:latin typeface="Arial" panose="020B0604020202020204" pitchFamily="34" charset="0"/>
                <a:ea typeface="+mn-ea"/>
                <a:cs typeface="Arial" panose="020B0604020202020204" pitchFamily="34" charset="0"/>
              </a:rPr>
              <a:t>Authorizations created under the group authorization much conform to the specifications to automatically inherit the approval status of the group authorization. If they do not, the authorization will route for individual approval. </a:t>
            </a:r>
          </a:p>
          <a:p>
            <a:endParaRPr lang="en-US" sz="1000" b="0" kern="1200" baseline="0" dirty="0" smtClean="0">
              <a:solidFill>
                <a:schemeClr val="tx1"/>
              </a:solidFill>
              <a:latin typeface="Verdana" pitchFamily="34" charset="0"/>
              <a:ea typeface="+mn-ea"/>
              <a:cs typeface="Arial" pitchFamily="34" charset="0"/>
            </a:endParaRPr>
          </a:p>
          <a:p>
            <a:pPr>
              <a:buNone/>
            </a:pPr>
            <a:r>
              <a:rPr lang="en-US" sz="1000" b="0" kern="1200" baseline="0" dirty="0" smtClean="0">
                <a:solidFill>
                  <a:schemeClr val="tx1"/>
                </a:solidFill>
                <a:latin typeface="Verdana" pitchFamily="34" charset="0"/>
                <a:ea typeface="+mn-ea"/>
                <a:cs typeface="Arial" pitchFamily="34" charset="0"/>
              </a:rPr>
              <a:t>	</a:t>
            </a:r>
          </a:p>
          <a:p>
            <a:endParaRPr lang="en-US" sz="1000" b="0" kern="1200" baseline="0" dirty="0" smtClean="0">
              <a:solidFill>
                <a:schemeClr val="tx1"/>
              </a:solidFill>
              <a:latin typeface="Verdana" pitchFamily="34" charset="0"/>
              <a:ea typeface="+mn-ea"/>
              <a:cs typeface="Arial" pitchFamily="34" charset="0"/>
            </a:endParaRPr>
          </a:p>
          <a:p>
            <a:endParaRPr lang="en-US" sz="1000" kern="1200" baseline="0" dirty="0" smtClean="0">
              <a:solidFill>
                <a:schemeClr val="tx1"/>
              </a:solidFill>
              <a:latin typeface="Verdana" pitchFamily="34" charset="0"/>
              <a:ea typeface="+mn-ea"/>
              <a:cs typeface="Arial" pitchFamily="34" charset="0"/>
            </a:endParaRPr>
          </a:p>
          <a:p>
            <a:pPr>
              <a:buNone/>
            </a:pPr>
            <a:endParaRPr lang="en-US" sz="1000" kern="1200" baseline="0" dirty="0" smtClean="0">
              <a:solidFill>
                <a:schemeClr val="tx1"/>
              </a:solidFill>
              <a:latin typeface="Verdana" pitchFamily="34" charset="0"/>
              <a:ea typeface="+mn-ea"/>
              <a:cs typeface="Arial" pitchFamily="34" charset="0"/>
            </a:endParaRPr>
          </a:p>
          <a:p>
            <a:pPr>
              <a:buNone/>
            </a:pPr>
            <a:endParaRPr lang="en-US" dirty="0" smtClean="0"/>
          </a:p>
          <a:p>
            <a:endParaRPr lang="en-US" dirty="0"/>
          </a:p>
        </p:txBody>
      </p:sp>
    </p:spTree>
    <p:extLst>
      <p:ext uri="{BB962C8B-B14F-4D97-AF65-F5344CB8AC3E}">
        <p14:creationId xmlns:p14="http://schemas.microsoft.com/office/powerpoint/2010/main" val="245102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50418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smtClean="0">
                <a:solidFill>
                  <a:schemeClr val="tx1"/>
                </a:solidFill>
                <a:latin typeface="Arial" panose="020B0604020202020204" pitchFamily="34" charset="0"/>
                <a:ea typeface="+mn-ea"/>
                <a:cs typeface="Arial" panose="020B0604020202020204" pitchFamily="34" charset="0"/>
              </a:rPr>
              <a:t>This step allows you to select</a:t>
            </a:r>
            <a:r>
              <a:rPr lang="en-US" sz="1000" b="0" kern="1200" baseline="0" dirty="0" smtClean="0">
                <a:solidFill>
                  <a:schemeClr val="tx1"/>
                </a:solidFill>
                <a:latin typeface="Arial" panose="020B0604020202020204" pitchFamily="34" charset="0"/>
                <a:ea typeface="+mn-ea"/>
                <a:cs typeface="Arial" panose="020B0604020202020204" pitchFamily="34" charset="0"/>
              </a:rPr>
              <a:t> the travelers that will be part of the group. When the group authorization is approved, each traveler will be notified via email and may see to To Do list item to create a travel authorization for the GA. </a:t>
            </a:r>
          </a:p>
          <a:p>
            <a:pPr marL="171450" indent="-171450"/>
            <a:endParaRPr lang="en-US" sz="1000" b="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smtClean="0">
                <a:solidFill>
                  <a:schemeClr val="tx1"/>
                </a:solidFill>
                <a:latin typeface="Arial" panose="020B0604020202020204" pitchFamily="34" charset="0"/>
                <a:ea typeface="+mn-ea"/>
                <a:cs typeface="Arial" panose="020B0604020202020204" pitchFamily="34" charset="0"/>
              </a:rPr>
              <a:t>A group authorization much include at least two travelers.  As owner of the group authorization, you may also be a traveler within the group. </a:t>
            </a:r>
          </a:p>
          <a:p>
            <a:pPr marL="171450" indent="-171450"/>
            <a:endParaRPr lang="en-US" sz="1000" b="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smtClean="0">
                <a:solidFill>
                  <a:schemeClr val="tx1"/>
                </a:solidFill>
                <a:latin typeface="Arial" panose="020B0604020202020204" pitchFamily="34" charset="0"/>
                <a:ea typeface="+mn-ea"/>
                <a:cs typeface="Arial" panose="020B0604020202020204" pitchFamily="34" charset="0"/>
              </a:rPr>
              <a:t>You can authorize one or more Travelers to book a rental car for the trip.  Only travelers who are authorized to book a rental car can add a rental car reservation to their authorization for the GA without requiring the authorization to be routed for approval. </a:t>
            </a:r>
          </a:p>
          <a:p>
            <a:pPr marL="171450" indent="-171450"/>
            <a:endParaRPr lang="en-US" sz="1000" b="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smtClean="0">
                <a:solidFill>
                  <a:schemeClr val="tx1"/>
                </a:solidFill>
                <a:latin typeface="Arial" panose="020B0604020202020204" pitchFamily="34" charset="0"/>
                <a:ea typeface="+mn-ea"/>
                <a:cs typeface="Arial" panose="020B0604020202020204" pitchFamily="34" charset="0"/>
              </a:rPr>
              <a:t>Travelers who are not authorized to book a rental car are not prevented for making rental car reservation, but this action will cause the authorization created from the GA to be routed for approval. </a:t>
            </a:r>
            <a:endParaRPr lang="en-US" dirty="0"/>
          </a:p>
        </p:txBody>
      </p:sp>
    </p:spTree>
    <p:extLst>
      <p:ext uri="{BB962C8B-B14F-4D97-AF65-F5344CB8AC3E}">
        <p14:creationId xmlns:p14="http://schemas.microsoft.com/office/powerpoint/2010/main" val="41862150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smtClean="0">
                <a:solidFill>
                  <a:schemeClr val="tx1"/>
                </a:solidFill>
                <a:latin typeface="Arial" panose="020B0604020202020204" pitchFamily="34" charset="0"/>
                <a:ea typeface="+mn-ea"/>
                <a:cs typeface="Arial" panose="020B0604020202020204" pitchFamily="34" charset="0"/>
              </a:rPr>
              <a:t>The Expense step requires</a:t>
            </a:r>
            <a:r>
              <a:rPr lang="en-US" sz="1000" b="0" kern="1200" baseline="0" dirty="0" smtClean="0">
                <a:solidFill>
                  <a:schemeClr val="tx1"/>
                </a:solidFill>
                <a:latin typeface="Arial" panose="020B0604020202020204" pitchFamily="34" charset="0"/>
                <a:ea typeface="+mn-ea"/>
                <a:cs typeface="Arial" panose="020B0604020202020204" pitchFamily="34" charset="0"/>
              </a:rPr>
              <a:t> you to provide an estimate of expenses per traveler.  Any trips created from the GA that exceeds the estimated expenses threshold will be routed for approval. </a:t>
            </a:r>
          </a:p>
          <a:p>
            <a:pPr marL="171450" indent="-171450"/>
            <a:endParaRPr lang="en-US" sz="1000" b="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smtClean="0">
                <a:solidFill>
                  <a:schemeClr val="tx1"/>
                </a:solidFill>
                <a:latin typeface="Arial" panose="020B0604020202020204" pitchFamily="34" charset="0"/>
                <a:ea typeface="+mn-ea"/>
                <a:cs typeface="Arial" panose="020B0604020202020204" pitchFamily="34" charset="0"/>
              </a:rPr>
              <a:t>You can also select additional reimbursement types that will be available to the travelers for the trips created from the GA.  The per diem, reduced and conference reimbursement types are always available.  </a:t>
            </a:r>
            <a:endParaRPr lang="en-US" dirty="0"/>
          </a:p>
        </p:txBody>
      </p:sp>
    </p:spTree>
    <p:extLst>
      <p:ext uri="{BB962C8B-B14F-4D97-AF65-F5344CB8AC3E}">
        <p14:creationId xmlns:p14="http://schemas.microsoft.com/office/powerpoint/2010/main" val="21788554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Your trip’s POET line or lines will be added by the Funds Manager Approver.  You can click </a:t>
            </a:r>
            <a:r>
              <a:rPr lang="en-US" b="1" baseline="0" dirty="0" smtClean="0"/>
              <a:t>Save and Next Step</a:t>
            </a:r>
            <a:r>
              <a:rPr lang="en-US" baseline="0" dirty="0" smtClean="0"/>
              <a:t> to move to the Summary.</a:t>
            </a:r>
            <a:endParaRPr lang="en-US" dirty="0" smtClean="0"/>
          </a:p>
          <a:p>
            <a:endParaRPr lang="en-US" dirty="0" smtClean="0"/>
          </a:p>
          <a:p>
            <a:endParaRPr lang="en-US" dirty="0"/>
          </a:p>
        </p:txBody>
      </p:sp>
    </p:spTree>
    <p:extLst>
      <p:ext uri="{BB962C8B-B14F-4D97-AF65-F5344CB8AC3E}">
        <p14:creationId xmlns:p14="http://schemas.microsoft.com/office/powerpoint/2010/main" val="26584566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000" b="0" kern="1200" dirty="0" smtClean="0">
                <a:solidFill>
                  <a:schemeClr val="tx1"/>
                </a:solidFill>
                <a:latin typeface="Arial" panose="020B0604020202020204" pitchFamily="34" charset="0"/>
                <a:ea typeface="+mn-ea"/>
                <a:cs typeface="Arial" panose="020B0604020202020204" pitchFamily="34" charset="0"/>
              </a:rPr>
              <a:t>The Summary step</a:t>
            </a:r>
            <a:r>
              <a:rPr lang="en-US" sz="1000" b="0" kern="1200" baseline="0" dirty="0" smtClean="0">
                <a:solidFill>
                  <a:schemeClr val="tx1"/>
                </a:solidFill>
                <a:latin typeface="Arial" panose="020B0604020202020204" pitchFamily="34" charset="0"/>
                <a:ea typeface="+mn-ea"/>
                <a:cs typeface="Arial" panose="020B0604020202020204" pitchFamily="34" charset="0"/>
              </a:rPr>
              <a:t> provides an opportunity for you to review the group authorization and make sure it is correct before you submit for approval. </a:t>
            </a:r>
          </a:p>
          <a:p>
            <a:endParaRPr lang="en-US" dirty="0"/>
          </a:p>
        </p:txBody>
      </p:sp>
    </p:spTree>
    <p:extLst>
      <p:ext uri="{BB962C8B-B14F-4D97-AF65-F5344CB8AC3E}">
        <p14:creationId xmlns:p14="http://schemas.microsoft.com/office/powerpoint/2010/main" val="11688857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smtClean="0"/>
              <a:t>The OTHER ACTIONS section of E2 contains links to commonly performed actions while creating group</a:t>
            </a:r>
            <a:r>
              <a:rPr lang="en-US" baseline="0" dirty="0" smtClean="0"/>
              <a:t> </a:t>
            </a:r>
            <a:r>
              <a:rPr lang="en-US" dirty="0" smtClean="0"/>
              <a:t>authorizations. Links vary dependin</a:t>
            </a:r>
            <a:r>
              <a:rPr lang="en-US" baseline="0" dirty="0" smtClean="0"/>
              <a:t>g on the status of the document and the step in the workflow that is currently displayed.</a:t>
            </a:r>
          </a:p>
          <a:p>
            <a:pPr>
              <a:buNone/>
            </a:pPr>
            <a:endParaRPr lang="en-US" baseline="0" dirty="0" smtClean="0"/>
          </a:p>
          <a:p>
            <a:pPr>
              <a:buNone/>
            </a:pPr>
            <a:endParaRPr lang="en-US" baseline="0" dirty="0" smtClean="0"/>
          </a:p>
          <a:p>
            <a:pPr>
              <a:buNone/>
            </a:pPr>
            <a:endParaRPr lang="en-US" baseline="0" dirty="0" smtClean="0"/>
          </a:p>
          <a:p>
            <a:pPr>
              <a:buNone/>
            </a:pPr>
            <a:endParaRPr lang="en-US" dirty="0" smtClean="0"/>
          </a:p>
          <a:p>
            <a:pPr>
              <a:buNone/>
            </a:pPr>
            <a:endParaRPr lang="en-US" dirty="0" smtClean="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2855125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smtClean="0"/>
              <a:t>The EXTRAS section of E2 contains links to other functionality available while creating group authorizations. Links vary dependin</a:t>
            </a:r>
            <a:r>
              <a:rPr lang="en-US" baseline="0" dirty="0" smtClean="0"/>
              <a:t>g on the status of the document, and the step in the workflow that is currently displayed.</a:t>
            </a:r>
          </a:p>
          <a:p>
            <a:pPr>
              <a:buNone/>
            </a:pPr>
            <a:endParaRPr lang="en-US" baseline="0" dirty="0" smtClean="0"/>
          </a:p>
          <a:p>
            <a:pPr>
              <a:buNone/>
            </a:pPr>
            <a:endParaRPr lang="en-US" dirty="0" smtClean="0"/>
          </a:p>
          <a:p>
            <a:pPr>
              <a:buNone/>
            </a:pPr>
            <a:endParaRPr lang="en-US" dirty="0" smtClean="0"/>
          </a:p>
          <a:p>
            <a:pPr>
              <a:buNone/>
            </a:pPr>
            <a:endParaRPr lang="en-US" dirty="0" smtClean="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2292528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GA is complete, scroll to the bottom of the Summary page.</a:t>
            </a:r>
          </a:p>
          <a:p>
            <a:endParaRPr lang="en-US" dirty="0" smtClean="0"/>
          </a:p>
          <a:p>
            <a:r>
              <a:rPr lang="en-US" dirty="0" smtClean="0"/>
              <a:t>Click </a:t>
            </a:r>
            <a:r>
              <a:rPr lang="en-US" b="1" dirty="0" smtClean="0"/>
              <a:t>Send to Approver </a:t>
            </a:r>
            <a:r>
              <a:rPr lang="en-US" dirty="0" smtClean="0"/>
              <a:t>to submit the authorization. </a:t>
            </a:r>
          </a:p>
          <a:p>
            <a:endParaRPr lang="en-US" dirty="0" smtClean="0"/>
          </a:p>
          <a:p>
            <a:r>
              <a:rPr lang="en-US" dirty="0" smtClean="0"/>
              <a:t>Validation checks</a:t>
            </a:r>
            <a:r>
              <a:rPr lang="en-US" baseline="0" dirty="0" smtClean="0"/>
              <a:t> are performed and any exceptions will be listed in the Confirm Action modal.  </a:t>
            </a:r>
            <a:endParaRPr lang="en-US" dirty="0" smtClean="0"/>
          </a:p>
        </p:txBody>
      </p:sp>
    </p:spTree>
    <p:extLst>
      <p:ext uri="{BB962C8B-B14F-4D97-AF65-F5344CB8AC3E}">
        <p14:creationId xmlns:p14="http://schemas.microsoft.com/office/powerpoint/2010/main" val="28224252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963604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rgbClr val="333F48"/>
                </a:solidFill>
                <a:latin typeface="Arial" pitchFamily="34" charset="0"/>
                <a:ea typeface="+mn-ea"/>
                <a:cs typeface="Arial" pitchFamily="34" charset="0"/>
              </a:rPr>
              <a:t>You can make changes to a group authorization by amending the approved GA. You can change the following information: </a:t>
            </a:r>
          </a:p>
          <a:p>
            <a:pPr lvl="1"/>
            <a:r>
              <a:rPr lang="en-US" sz="1000" b="0" i="0" u="none" strike="noStrike" kern="1200" baseline="0" dirty="0" smtClean="0">
                <a:solidFill>
                  <a:srgbClr val="333F48"/>
                </a:solidFill>
                <a:latin typeface="Arial" pitchFamily="34" charset="0"/>
                <a:ea typeface="+mn-ea"/>
                <a:cs typeface="Arial" pitchFamily="34" charset="0"/>
              </a:rPr>
              <a:t>Travel dates </a:t>
            </a:r>
          </a:p>
          <a:p>
            <a:pPr lvl="1"/>
            <a:r>
              <a:rPr lang="en-US" sz="1000" b="0" i="0" u="none" strike="noStrike" kern="1200" baseline="0" dirty="0" smtClean="0">
                <a:solidFill>
                  <a:srgbClr val="333F48"/>
                </a:solidFill>
                <a:latin typeface="Arial" pitchFamily="34" charset="0"/>
                <a:ea typeface="+mn-ea"/>
                <a:cs typeface="Arial" pitchFamily="34" charset="0"/>
              </a:rPr>
              <a:t>Travelers </a:t>
            </a:r>
          </a:p>
          <a:p>
            <a:pPr lvl="2"/>
            <a:r>
              <a:rPr lang="en-US" sz="1000" b="1" i="1" u="none" strike="noStrike" kern="1200" baseline="0" dirty="0" smtClean="0">
                <a:solidFill>
                  <a:srgbClr val="333F48"/>
                </a:solidFill>
                <a:latin typeface="Arial" pitchFamily="34" charset="0"/>
                <a:ea typeface="+mn-ea"/>
                <a:cs typeface="Arial" pitchFamily="34" charset="0"/>
              </a:rPr>
              <a:t>NOTE</a:t>
            </a:r>
            <a:r>
              <a:rPr lang="en-US" sz="1000" b="0" i="1" u="none" strike="noStrike" kern="1200" baseline="0" dirty="0" smtClean="0">
                <a:solidFill>
                  <a:srgbClr val="333F48"/>
                </a:solidFill>
                <a:latin typeface="Arial" pitchFamily="34" charset="0"/>
                <a:ea typeface="+mn-ea"/>
                <a:cs typeface="Arial" pitchFamily="34" charset="0"/>
              </a:rPr>
              <a:t>: You can add or remove travelers. You cannot, however, remove a traveler from the GA if they have created an authorization under the GA, and that authorization has been approved. </a:t>
            </a:r>
            <a:endParaRPr lang="en-US" sz="1000" b="0" i="0" u="none" strike="noStrike" kern="1200" baseline="0" dirty="0" smtClean="0">
              <a:solidFill>
                <a:srgbClr val="333F48"/>
              </a:solidFill>
              <a:latin typeface="Arial" pitchFamily="34" charset="0"/>
              <a:ea typeface="+mn-ea"/>
              <a:cs typeface="Arial" pitchFamily="34" charset="0"/>
            </a:endParaRPr>
          </a:p>
          <a:p>
            <a:pPr lvl="1"/>
            <a:r>
              <a:rPr lang="en-US" sz="1000" b="0" i="0" u="none" strike="noStrike" kern="1200" baseline="0" dirty="0" smtClean="0">
                <a:solidFill>
                  <a:srgbClr val="333F48"/>
                </a:solidFill>
                <a:latin typeface="Arial" pitchFamily="34" charset="0"/>
                <a:ea typeface="+mn-ea"/>
                <a:cs typeface="Arial" pitchFamily="34" charset="0"/>
              </a:rPr>
              <a:t>Estimated expenses per traveler </a:t>
            </a:r>
          </a:p>
          <a:p>
            <a:pPr lvl="1"/>
            <a:r>
              <a:rPr lang="en-US" sz="1000" b="0" i="0" u="none" strike="noStrike" kern="1200" baseline="0" dirty="0" smtClean="0">
                <a:solidFill>
                  <a:srgbClr val="333F48"/>
                </a:solidFill>
                <a:latin typeface="Arial" pitchFamily="34" charset="0"/>
                <a:ea typeface="+mn-ea"/>
                <a:cs typeface="Arial" pitchFamily="34" charset="0"/>
              </a:rPr>
              <a:t>Reimbursement types </a:t>
            </a:r>
          </a:p>
          <a:p>
            <a:pPr>
              <a:buNone/>
            </a:pPr>
            <a:endParaRPr lang="en-US" dirty="0" smtClean="0"/>
          </a:p>
          <a:p>
            <a:r>
              <a:rPr lang="en-US" dirty="0" smtClean="0"/>
              <a:t>To begin the</a:t>
            </a:r>
            <a:r>
              <a:rPr lang="en-US" baseline="0" dirty="0" smtClean="0"/>
              <a:t> amendment, l</a:t>
            </a:r>
            <a:r>
              <a:rPr lang="en-US" sz="1000" b="0" i="0" u="none" strike="noStrike" kern="1200" baseline="0" dirty="0" smtClean="0">
                <a:solidFill>
                  <a:srgbClr val="333F48"/>
                </a:solidFill>
                <a:latin typeface="Arial" pitchFamily="34" charset="0"/>
                <a:ea typeface="+mn-ea"/>
                <a:cs typeface="Arial" pitchFamily="34" charset="0"/>
              </a:rPr>
              <a:t>ocate the group authorization you want to amend on the My E2 </a:t>
            </a:r>
            <a:r>
              <a:rPr lang="en-US" sz="1000" b="1" i="0" u="none" strike="noStrike" kern="1200" baseline="0" dirty="0" smtClean="0">
                <a:solidFill>
                  <a:srgbClr val="333F48"/>
                </a:solidFill>
                <a:latin typeface="Arial" pitchFamily="34" charset="0"/>
                <a:ea typeface="+mn-ea"/>
                <a:cs typeface="Arial" pitchFamily="34" charset="0"/>
              </a:rPr>
              <a:t>Group Authorization </a:t>
            </a:r>
            <a:r>
              <a:rPr lang="en-US" sz="1000" b="0" i="0" u="none" strike="noStrike" kern="1200" baseline="0" dirty="0" smtClean="0">
                <a:solidFill>
                  <a:srgbClr val="333F48"/>
                </a:solidFill>
                <a:latin typeface="Arial" pitchFamily="34" charset="0"/>
                <a:ea typeface="+mn-ea"/>
                <a:cs typeface="Arial" pitchFamily="34" charset="0"/>
              </a:rPr>
              <a:t>tab. </a:t>
            </a:r>
          </a:p>
          <a:p>
            <a:pPr>
              <a:buNone/>
            </a:pPr>
            <a:endParaRPr lang="en-US" sz="1000" b="0" i="0" u="none" strike="noStrike" kern="1200" baseline="0" dirty="0" smtClean="0">
              <a:solidFill>
                <a:srgbClr val="333F48"/>
              </a:solidFill>
              <a:latin typeface="Arial" pitchFamily="34" charset="0"/>
              <a:ea typeface="+mn-ea"/>
              <a:cs typeface="Arial" pitchFamily="34" charset="0"/>
            </a:endParaRPr>
          </a:p>
          <a:p>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Show</a:t>
            </a:r>
            <a:r>
              <a:rPr lang="en-US" sz="1000" b="0" i="0" u="none" strike="noStrike" kern="1200" baseline="0" dirty="0" smtClean="0">
                <a:solidFill>
                  <a:srgbClr val="333F48"/>
                </a:solidFill>
                <a:latin typeface="Arial" pitchFamily="34" charset="0"/>
                <a:ea typeface="+mn-ea"/>
                <a:cs typeface="Arial" pitchFamily="34" charset="0"/>
              </a:rPr>
              <a:t>. </a:t>
            </a:r>
            <a:endParaRPr lang="en-US" dirty="0"/>
          </a:p>
        </p:txBody>
      </p:sp>
    </p:spTree>
    <p:extLst>
      <p:ext uri="{BB962C8B-B14F-4D97-AF65-F5344CB8AC3E}">
        <p14:creationId xmlns:p14="http://schemas.microsoft.com/office/powerpoint/2010/main" val="4987600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smtClean="0">
                <a:solidFill>
                  <a:srgbClr val="333F48"/>
                </a:solidFill>
                <a:latin typeface="Arial" pitchFamily="34" charset="0"/>
                <a:ea typeface="+mn-ea"/>
                <a:cs typeface="Arial" pitchFamily="34" charset="0"/>
              </a:rPr>
              <a:t>The Group Authorization Dashboard page for that GA is displayed. </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Amend Group Authorization</a:t>
            </a:r>
            <a:r>
              <a:rPr lang="en-US" sz="1000" b="0" i="0" u="none" strike="noStrike" kern="1200" baseline="0" dirty="0" smtClean="0">
                <a:solidFill>
                  <a:srgbClr val="333F48"/>
                </a:solidFill>
                <a:latin typeface="Arial"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sz="1000" b="0" i="0" u="none" strike="noStrike" kern="1200" baseline="0" dirty="0" smtClean="0">
              <a:solidFill>
                <a:srgbClr val="333F48"/>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sz="1000" b="0" i="0" u="none" strike="noStrike" kern="1200" baseline="0" dirty="0" smtClean="0">
              <a:solidFill>
                <a:srgbClr val="333F48"/>
              </a:solidFill>
              <a:latin typeface="Arial" pitchFamily="34" charset="0"/>
              <a:ea typeface="+mn-ea"/>
              <a:cs typeface="Arial" pitchFamily="34" charset="0"/>
            </a:endParaRPr>
          </a:p>
          <a:p>
            <a:endParaRPr lang="en-US" dirty="0"/>
          </a:p>
        </p:txBody>
      </p:sp>
    </p:spTree>
    <p:extLst>
      <p:ext uri="{BB962C8B-B14F-4D97-AF65-F5344CB8AC3E}">
        <p14:creationId xmlns:p14="http://schemas.microsoft.com/office/powerpoint/2010/main" val="318482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dirty="0" smtClean="0"/>
              <a:t>When you create an amendment, the following actions occur: </a:t>
            </a:r>
          </a:p>
          <a:p>
            <a:pPr marL="171450" indent="-171450"/>
            <a:r>
              <a:rPr lang="en-US" dirty="0" smtClean="0"/>
              <a:t> Authorizations </a:t>
            </a:r>
          </a:p>
          <a:p>
            <a:pPr marL="628650" lvl="1" indent="-171450"/>
            <a:r>
              <a:rPr lang="en-US" dirty="0" smtClean="0"/>
              <a:t>The original authorization goes to Amended status. </a:t>
            </a:r>
          </a:p>
          <a:p>
            <a:pPr marL="628650" lvl="1" indent="-171450"/>
            <a:r>
              <a:rPr lang="en-US" dirty="0" smtClean="0"/>
              <a:t>The newly created authorization goes to New Authorization status if no reservations exist or  Reservations Booked status if reservations exist. </a:t>
            </a:r>
          </a:p>
          <a:p>
            <a:pPr marL="628650" lvl="1" indent="-171450"/>
            <a:r>
              <a:rPr lang="en-US" dirty="0" smtClean="0"/>
              <a:t>The amendment number is appended to the trip ID. </a:t>
            </a:r>
          </a:p>
          <a:p>
            <a:pPr marL="628650" lvl="1" indent="-171450"/>
            <a:r>
              <a:rPr lang="en-US" dirty="0" smtClean="0"/>
              <a:t>Amendments are sequentially numbered. The first amendment appends “-1” to the trip ID; the second amendment appends “-2” and so forth. </a:t>
            </a:r>
          </a:p>
          <a:p>
            <a:pPr marL="628650" lvl="1" indent="-171450"/>
            <a:endParaRPr lang="en-US" dirty="0" smtClean="0"/>
          </a:p>
          <a:p>
            <a:pPr marL="171450" indent="-171450"/>
            <a:r>
              <a:rPr lang="en-US" dirty="0"/>
              <a:t>If you have an “in progress” voucher (in Open or Revised status) at the time you amend an authorization, the amendment process deletes that voucher. After the authorization amendment reaches final approval and you create a new voucher for the trip, you can select to Use Only Approved Amendment Expenses  or Use Only Pre Amendment Voucher Expenses</a:t>
            </a:r>
            <a:r>
              <a:rPr lang="en-US" dirty="0" smtClean="0"/>
              <a:t>.</a:t>
            </a:r>
            <a:endParaRPr lang="en-US" dirty="0"/>
          </a:p>
        </p:txBody>
      </p:sp>
    </p:spTree>
    <p:extLst>
      <p:ext uri="{BB962C8B-B14F-4D97-AF65-F5344CB8AC3E}">
        <p14:creationId xmlns:p14="http://schemas.microsoft.com/office/powerpoint/2010/main" val="36609028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rgbClr val="333F48"/>
                </a:solidFill>
                <a:latin typeface="Arial" pitchFamily="34" charset="0"/>
                <a:ea typeface="+mn-ea"/>
                <a:cs typeface="Arial" pitchFamily="34" charset="0"/>
              </a:rPr>
              <a:t>A Confirm Action window displays to alert you that you are attempting to create an amendment</a:t>
            </a:r>
          </a:p>
          <a:p>
            <a:pPr>
              <a:buNone/>
            </a:pPr>
            <a:r>
              <a:rPr lang="en-US" sz="1000" b="0" i="0" u="none" strike="noStrike" kern="1200" baseline="0" dirty="0" smtClean="0">
                <a:solidFill>
                  <a:srgbClr val="333F48"/>
                </a:solidFill>
                <a:latin typeface="Arial" pitchFamily="34" charset="0"/>
                <a:ea typeface="+mn-ea"/>
                <a:cs typeface="Arial" pitchFamily="34" charset="0"/>
              </a:rPr>
              <a:t>     to an existing group authorization, and that you will be required to resubmit the GA to your approver. </a:t>
            </a:r>
          </a:p>
          <a:p>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Confirm</a:t>
            </a:r>
            <a:r>
              <a:rPr lang="en-US" sz="1000" b="0" i="0" u="none" strike="noStrike" kern="1200" baseline="0" dirty="0" smtClean="0">
                <a:solidFill>
                  <a:srgbClr val="333F48"/>
                </a:solidFill>
                <a:latin typeface="Arial" pitchFamily="34" charset="0"/>
                <a:ea typeface="+mn-ea"/>
                <a:cs typeface="Arial" pitchFamily="34" charset="0"/>
              </a:rPr>
              <a:t>. </a:t>
            </a:r>
            <a:endParaRPr lang="en-US" dirty="0"/>
          </a:p>
        </p:txBody>
      </p:sp>
    </p:spTree>
    <p:extLst>
      <p:ext uri="{BB962C8B-B14F-4D97-AF65-F5344CB8AC3E}">
        <p14:creationId xmlns:p14="http://schemas.microsoft.com/office/powerpoint/2010/main" val="11024460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smtClean="0">
                <a:solidFill>
                  <a:srgbClr val="333F48"/>
                </a:solidFill>
                <a:latin typeface="Arial" pitchFamily="34" charset="0"/>
                <a:ea typeface="+mn-ea"/>
                <a:cs typeface="Arial" pitchFamily="34" charset="0"/>
              </a:rPr>
              <a:t>This Group Authorization Basic Information page is displayed.</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smtClean="0">
                <a:solidFill>
                  <a:srgbClr val="333F48"/>
                </a:solidFill>
                <a:latin typeface="Arial" pitchFamily="34" charset="0"/>
                <a:ea typeface="+mn-ea"/>
                <a:cs typeface="Arial" pitchFamily="34" charset="0"/>
              </a:rPr>
              <a:t>You cannot change any of the basic information.</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smtClean="0">
                <a:solidFill>
                  <a:srgbClr val="333F48"/>
                </a:solidFill>
                <a:latin typeface="Arial" pitchFamily="34" charset="0"/>
                <a:ea typeface="+mn-ea"/>
                <a:cs typeface="Arial" pitchFamily="34" charset="0"/>
              </a:rPr>
              <a:t>Click </a:t>
            </a:r>
            <a:r>
              <a:rPr lang="en-US" sz="1000" b="1" i="0" u="none" strike="noStrike" kern="1200" baseline="0" dirty="0" smtClean="0">
                <a:solidFill>
                  <a:srgbClr val="333F48"/>
                </a:solidFill>
                <a:latin typeface="Arial" pitchFamily="34" charset="0"/>
                <a:ea typeface="+mn-ea"/>
                <a:cs typeface="Arial" pitchFamily="34" charset="0"/>
              </a:rPr>
              <a:t>Next Step</a:t>
            </a:r>
            <a:r>
              <a:rPr lang="en-US" sz="1000" b="0" i="0" u="none" strike="noStrike" kern="1200" baseline="0" dirty="0" smtClean="0">
                <a:solidFill>
                  <a:srgbClr val="333F48"/>
                </a:solidFill>
                <a:latin typeface="Arial" pitchFamily="34" charset="0"/>
                <a:ea typeface="+mn-ea"/>
                <a:cs typeface="Arial" pitchFamily="34" charset="0"/>
              </a:rPr>
              <a:t>. </a:t>
            </a:r>
          </a:p>
          <a:p>
            <a:endParaRPr lang="en-US" dirty="0"/>
          </a:p>
        </p:txBody>
      </p:sp>
    </p:spTree>
    <p:extLst>
      <p:ext uri="{BB962C8B-B14F-4D97-AF65-F5344CB8AC3E}">
        <p14:creationId xmlns:p14="http://schemas.microsoft.com/office/powerpoint/2010/main" val="16751926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smtClean="0">
                <a:solidFill>
                  <a:srgbClr val="333F48"/>
                </a:solidFill>
                <a:latin typeface="Arial" pitchFamily="34" charset="0"/>
                <a:ea typeface="+mn-ea"/>
                <a:cs typeface="Arial" pitchFamily="34" charset="0"/>
              </a:rPr>
              <a:t>Adjust the dates on the Site Details step, and then click </a:t>
            </a:r>
            <a:r>
              <a:rPr lang="en-US" sz="1000" b="1" i="0" u="none" strike="noStrike" kern="1200" baseline="0" dirty="0" smtClean="0">
                <a:solidFill>
                  <a:srgbClr val="333F48"/>
                </a:solidFill>
                <a:latin typeface="Arial" pitchFamily="34" charset="0"/>
                <a:ea typeface="+mn-ea"/>
                <a:cs typeface="Arial" pitchFamily="34" charset="0"/>
              </a:rPr>
              <a:t>Save and Next Step </a:t>
            </a:r>
            <a:r>
              <a:rPr lang="en-US" sz="1000" b="0" i="0" u="none" strike="noStrike" kern="1200" baseline="0" dirty="0" smtClean="0">
                <a:solidFill>
                  <a:srgbClr val="333F48"/>
                </a:solidFill>
                <a:latin typeface="Arial" pitchFamily="34" charset="0"/>
                <a:ea typeface="+mn-ea"/>
                <a:cs typeface="Arial" pitchFamily="34" charset="0"/>
              </a:rPr>
              <a:t>to continue. </a:t>
            </a:r>
          </a:p>
          <a:p>
            <a:r>
              <a:rPr lang="en-US" sz="1000" b="0" i="0" u="none" strike="noStrike" kern="1200" baseline="0" dirty="0" smtClean="0">
                <a:solidFill>
                  <a:srgbClr val="333F48"/>
                </a:solidFill>
                <a:latin typeface="Arial" pitchFamily="34" charset="0"/>
                <a:ea typeface="+mn-ea"/>
                <a:cs typeface="Arial" pitchFamily="34" charset="0"/>
              </a:rPr>
              <a:t>You cannot adjust the TDY destination or mode of transportation.</a:t>
            </a:r>
            <a:endParaRPr lang="en-US" dirty="0"/>
          </a:p>
        </p:txBody>
      </p:sp>
    </p:spTree>
    <p:extLst>
      <p:ext uri="{BB962C8B-B14F-4D97-AF65-F5344CB8AC3E}">
        <p14:creationId xmlns:p14="http://schemas.microsoft.com/office/powerpoint/2010/main" val="2006947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Travelers step, remove any travelers who will not be traveling under the GA.</a:t>
            </a:r>
          </a:p>
          <a:p>
            <a:r>
              <a:rPr lang="en-US" baseline="0" dirty="0" smtClean="0"/>
              <a:t>Use the </a:t>
            </a:r>
            <a:r>
              <a:rPr lang="en-US" b="1" baseline="0" dirty="0" smtClean="0"/>
              <a:t>Select Travelers </a:t>
            </a:r>
            <a:r>
              <a:rPr lang="en-US" baseline="0" dirty="0" smtClean="0"/>
              <a:t>link to add additional travelers.</a:t>
            </a:r>
          </a:p>
          <a:p>
            <a:r>
              <a:rPr lang="en-US" baseline="0" dirty="0" smtClean="0"/>
              <a:t>Click </a:t>
            </a:r>
            <a:r>
              <a:rPr lang="en-US" b="1" baseline="0" dirty="0" smtClean="0"/>
              <a:t>Save and Next Step</a:t>
            </a:r>
            <a:r>
              <a:rPr lang="en-US" baseline="0" dirty="0" smtClean="0"/>
              <a:t>.</a:t>
            </a:r>
            <a:endParaRPr lang="en-US" dirty="0"/>
          </a:p>
        </p:txBody>
      </p:sp>
    </p:spTree>
    <p:extLst>
      <p:ext uri="{BB962C8B-B14F-4D97-AF65-F5344CB8AC3E}">
        <p14:creationId xmlns:p14="http://schemas.microsoft.com/office/powerpoint/2010/main" val="21383887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an updated</a:t>
            </a:r>
            <a:r>
              <a:rPr lang="en-US" baseline="0" dirty="0" smtClean="0"/>
              <a:t> Estimated Expenses per Traveler if needed.</a:t>
            </a:r>
          </a:p>
          <a:p>
            <a:r>
              <a:rPr lang="en-US" baseline="0" dirty="0" smtClean="0"/>
              <a:t>Adjust allowable reimbursement types.</a:t>
            </a:r>
          </a:p>
          <a:p>
            <a:r>
              <a:rPr lang="en-US" baseline="0" dirty="0" smtClean="0"/>
              <a:t>Click </a:t>
            </a:r>
            <a:r>
              <a:rPr lang="en-US" b="1" baseline="0" dirty="0" smtClean="0"/>
              <a:t>Save and Next Step</a:t>
            </a:r>
            <a:r>
              <a:rPr lang="en-US" baseline="0" dirty="0" smtClean="0"/>
              <a:t>.</a:t>
            </a:r>
            <a:endParaRPr lang="en-US" dirty="0"/>
          </a:p>
        </p:txBody>
      </p:sp>
    </p:spTree>
    <p:extLst>
      <p:ext uri="{BB962C8B-B14F-4D97-AF65-F5344CB8AC3E}">
        <p14:creationId xmlns:p14="http://schemas.microsoft.com/office/powerpoint/2010/main" val="4965648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The account codes (POET) used on the original authorization carry over to the amended authorization. </a:t>
            </a:r>
          </a:p>
          <a:p>
            <a:pPr marL="171450" indent="-171450"/>
            <a:endParaRPr lang="en-US" dirty="0" smtClean="0"/>
          </a:p>
          <a:p>
            <a:pPr marL="171450" indent="-171450"/>
            <a:r>
              <a:rPr lang="en-US" dirty="0" smtClean="0">
                <a:sym typeface="Webdings" panose="05030102010509060703" pitchFamily="18" charset="2"/>
              </a:rPr>
              <a:t>Y</a:t>
            </a:r>
            <a:r>
              <a:rPr lang="en-US" baseline="0" dirty="0" smtClean="0">
                <a:sym typeface="Webdings" panose="05030102010509060703" pitchFamily="18" charset="2"/>
              </a:rPr>
              <a:t>our funds approver will adjust the account codes if necessary</a:t>
            </a:r>
            <a:r>
              <a:rPr lang="en-US" dirty="0" smtClean="0"/>
              <a:t>.  </a:t>
            </a:r>
          </a:p>
          <a:p>
            <a:pPr>
              <a:buNone/>
            </a:pPr>
            <a:endParaRPr lang="en-US" baseline="0" dirty="0" smtClean="0"/>
          </a:p>
          <a:p>
            <a:pPr marL="171450" indent="-171450"/>
            <a:r>
              <a:rPr lang="en-US" baseline="0" dirty="0" smtClean="0">
                <a:sym typeface="Webdings" panose="05030102010509060703" pitchFamily="18" charset="2"/>
              </a:rPr>
              <a:t>Click </a:t>
            </a:r>
            <a:r>
              <a:rPr lang="en-US" b="1" baseline="0" dirty="0" smtClean="0">
                <a:sym typeface="Webdings" panose="05030102010509060703" pitchFamily="18" charset="2"/>
              </a:rPr>
              <a:t>Save and Next Step</a:t>
            </a:r>
            <a:r>
              <a:rPr lang="en-US" baseline="0" dirty="0" smtClean="0">
                <a:sym typeface="Webdings" panose="05030102010509060703" pitchFamily="18" charset="2"/>
              </a:rPr>
              <a:t>.</a:t>
            </a:r>
            <a:endParaRPr lang="en-US" dirty="0" smtClean="0"/>
          </a:p>
          <a:p>
            <a:endParaRPr lang="en-US" dirty="0"/>
          </a:p>
        </p:txBody>
      </p:sp>
    </p:spTree>
    <p:extLst>
      <p:ext uri="{BB962C8B-B14F-4D97-AF65-F5344CB8AC3E}">
        <p14:creationId xmlns:p14="http://schemas.microsoft.com/office/powerpoint/2010/main" val="1742033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smtClean="0">
                <a:latin typeface="Arial" panose="020B0604020202020204" pitchFamily="34" charset="0"/>
              </a:rPr>
              <a:t>The Summary step provides an opportunity for you to review the group authorization and make sure it is correct before you submit it for approval. </a:t>
            </a:r>
          </a:p>
          <a:p>
            <a:endParaRPr lang="en-US" dirty="0"/>
          </a:p>
        </p:txBody>
      </p:sp>
    </p:spTree>
    <p:extLst>
      <p:ext uri="{BB962C8B-B14F-4D97-AF65-F5344CB8AC3E}">
        <p14:creationId xmlns:p14="http://schemas.microsoft.com/office/powerpoint/2010/main" val="41272505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GA is complete, scroll to the bottom of the Summary page.</a:t>
            </a:r>
          </a:p>
          <a:p>
            <a:endParaRPr lang="en-US" dirty="0" smtClean="0"/>
          </a:p>
          <a:p>
            <a:r>
              <a:rPr lang="en-US" dirty="0" smtClean="0"/>
              <a:t>Click </a:t>
            </a:r>
            <a:r>
              <a:rPr lang="en-US" b="1" dirty="0" smtClean="0"/>
              <a:t>Send to Approver </a:t>
            </a:r>
            <a:r>
              <a:rPr lang="en-US" dirty="0" smtClean="0"/>
              <a:t>to submit the authorization. </a:t>
            </a:r>
          </a:p>
          <a:p>
            <a:endParaRPr lang="en-US" dirty="0" smtClean="0"/>
          </a:p>
          <a:p>
            <a:r>
              <a:rPr lang="en-US" dirty="0" smtClean="0"/>
              <a:t>Validation checks</a:t>
            </a:r>
            <a:r>
              <a:rPr lang="en-US" baseline="0" dirty="0" smtClean="0"/>
              <a:t> are performed and any exceptions will be listed in the Confirm Action modal.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243964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smtClean="0"/>
              <a:t> </a:t>
            </a:r>
            <a:endParaRPr lang="en-US" dirty="0"/>
          </a:p>
        </p:txBody>
      </p:sp>
    </p:spTree>
    <p:extLst>
      <p:ext uri="{BB962C8B-B14F-4D97-AF65-F5344CB8AC3E}">
        <p14:creationId xmlns:p14="http://schemas.microsoft.com/office/powerpoint/2010/main" val="10424793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41251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24397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289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418451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5191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4703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135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6858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8088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plain content 1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8440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9063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6226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28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1005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smtClean="0"/>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2096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2383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85517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180495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amp; headshot - nav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887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8306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smtClean="0"/>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20900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smtClean="0"/>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93265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smtClean="0"/>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2048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4533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6882565" y="452020"/>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smtClean="0"/>
              <a:t>Click to edit Master title style</a:t>
            </a:r>
            <a:endParaRPr lang="en-GB" dirty="0"/>
          </a:p>
        </p:txBody>
      </p:sp>
      <p:sp>
        <p:nvSpPr>
          <p:cNvPr id="10" name="Picture Placeholder 8"/>
          <p:cNvSpPr>
            <a:spLocks noGrp="1"/>
          </p:cNvSpPr>
          <p:nvPr>
            <p:ph type="pic" sz="quarter" idx="18" hasCustomPrompt="1"/>
          </p:nvPr>
        </p:nvSpPr>
        <p:spPr>
          <a:xfrm>
            <a:off x="7664335" y="636644"/>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5263330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smtClean="0"/>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76153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smtClean="0"/>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36022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ing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rgbClr val="333F48"/>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11094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74924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2751052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CWTSato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58263" y="6557400"/>
            <a:ext cx="2729899" cy="148200"/>
          </a:xfrm>
        </p:spPr>
        <p:txBody>
          <a:bodyPr/>
          <a:lstStyle>
            <a:lvl1pPr>
              <a:defRPr>
                <a:solidFill>
                  <a:srgbClr val="333F48"/>
                </a:solidFill>
              </a:defRPr>
            </a:lvl1pPr>
          </a:lstStyle>
          <a:p>
            <a:r>
              <a:rPr lang="en-US" dirty="0" smtClean="0"/>
              <a:t>© 2021 CW Government Travel, Inc     </a:t>
            </a:r>
            <a:endParaRPr lang="en-US" dirty="0"/>
          </a:p>
        </p:txBody>
      </p:sp>
      <p:sp>
        <p:nvSpPr>
          <p:cNvPr id="4" name="Slide Number Placeholder 3"/>
          <p:cNvSpPr>
            <a:spLocks noGrp="1"/>
          </p:cNvSpPr>
          <p:nvPr>
            <p:ph type="sldNum" sz="quarter" idx="11"/>
          </p:nvPr>
        </p:nvSpPr>
        <p:spPr/>
        <p:txBody>
          <a:bodyPr/>
          <a:lstStyle/>
          <a:p>
            <a:fld id="{4C6B7127-9F77-471E-BA61-1540CB2C57B2}" type="slidenum">
              <a:rPr lang="en-US" noProof="0" smtClean="0"/>
              <a:pPr/>
              <a:t>‹#›</a:t>
            </a:fld>
            <a:endParaRPr lang="en-US" noProof="0" dirty="0"/>
          </a:p>
        </p:txBody>
      </p:sp>
      <p:pic>
        <p:nvPicPr>
          <p:cNvPr id="8" name="Picture 2" descr="cid:image005.jpg@01D2C36B.43F40BF0"/>
          <p:cNvPicPr>
            <a:picLocks noChangeAspect="1" noChangeArrowheads="1"/>
          </p:cNvPicPr>
          <p:nvPr userDrawn="1"/>
        </p:nvPicPr>
        <p:blipFill>
          <a:blip r:embed="rId3" cstate="print"/>
          <a:srcRect/>
          <a:stretch>
            <a:fillRect/>
          </a:stretch>
        </p:blipFill>
        <p:spPr bwMode="auto">
          <a:xfrm>
            <a:off x="885163" y="2514600"/>
            <a:ext cx="3728119" cy="1839424"/>
          </a:xfrm>
          <a:prstGeom prst="rect">
            <a:avLst/>
          </a:prstGeom>
          <a:noFill/>
          <a:ln w="9525">
            <a:noFill/>
            <a:miter lim="800000"/>
            <a:headEnd/>
            <a:tailEnd/>
          </a:ln>
        </p:spPr>
      </p:pic>
      <p:sp>
        <p:nvSpPr>
          <p:cNvPr id="9" name="Title 1"/>
          <p:cNvSpPr>
            <a:spLocks noGrp="1"/>
          </p:cNvSpPr>
          <p:nvPr>
            <p:ph type="title" hasCustomPrompt="1"/>
          </p:nvPr>
        </p:nvSpPr>
        <p:spPr>
          <a:xfrm>
            <a:off x="4868794" y="2514600"/>
            <a:ext cx="3674441" cy="1511300"/>
          </a:xfrm>
        </p:spPr>
        <p:txBody>
          <a:bodyPr anchor="ctr" anchorCtr="0"/>
          <a:lstStyle>
            <a:lvl1pPr>
              <a:lnSpc>
                <a:spcPct val="85000"/>
              </a:lnSpc>
              <a:defRPr sz="4000" b="1">
                <a:solidFill>
                  <a:srgbClr val="00467F"/>
                </a:solidFill>
              </a:defRPr>
            </a:lvl1pPr>
          </a:lstStyle>
          <a:p>
            <a:r>
              <a:rPr lang="en-US" dirty="0" smtClean="0"/>
              <a:t>Click to </a:t>
            </a:r>
            <a:r>
              <a:rPr lang="en-US" dirty="0"/>
              <a:t>edit </a:t>
            </a:r>
            <a:r>
              <a:rPr lang="en-US" dirty="0" smtClean="0"/>
              <a:t>course name</a:t>
            </a:r>
            <a:endParaRPr lang="en-GB" dirty="0"/>
          </a:p>
        </p:txBody>
      </p:sp>
    </p:spTree>
    <p:custDataLst>
      <p:tags r:id="rId1"/>
    </p:custDataLst>
    <p:extLst>
      <p:ext uri="{BB962C8B-B14F-4D97-AF65-F5344CB8AC3E}">
        <p14:creationId xmlns:p14="http://schemas.microsoft.com/office/powerpoint/2010/main" val="1150518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enda page - navy">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1"/>
                </a:solidFill>
              </a:defRPr>
            </a:lvl1pPr>
          </a:lstStyle>
          <a:p>
            <a:r>
              <a:rPr lang="en-US" dirty="0"/>
              <a:t>Agenda</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C6B7127-9F77-471E-BA61-1540CB2C57B2}" type="slidenum">
              <a:rPr lang="en-US" smtClean="0"/>
              <a:pPr/>
              <a:t>‹#›</a:t>
            </a:fld>
            <a:endParaRPr lang="en-US" dirty="0"/>
          </a:p>
        </p:txBody>
      </p:sp>
      <p:sp>
        <p:nvSpPr>
          <p:cNvPr id="12" name="Text Placeholder 7">
            <a:extLst>
              <a:ext uri="{FF2B5EF4-FFF2-40B4-BE49-F238E27FC236}">
                <a16:creationId xmlns:a16="http://schemas.microsoft.com/office/drawing/2014/main" id="{4D582CB4-19DB-0E44-81D6-2837095D109F}"/>
              </a:ext>
            </a:extLst>
          </p:cNvPr>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bg1"/>
                </a:solidFill>
              </a:defRPr>
            </a:lvl1pPr>
          </a:lstStyle>
          <a:p>
            <a:pPr lvl="0"/>
            <a:r>
              <a:rPr lang="en-US" noProof="0" dirty="0"/>
              <a:t>Add topics here</a:t>
            </a:r>
          </a:p>
        </p:txBody>
      </p:sp>
      <p:sp>
        <p:nvSpPr>
          <p:cNvPr id="9" name="Rectangle 8">
            <a:extLst>
              <a:ext uri="{FF2B5EF4-FFF2-40B4-BE49-F238E27FC236}">
                <a16:creationId xmlns:a16="http://schemas.microsoft.com/office/drawing/2014/main" id="{AFB0BB82-51FD-734D-817B-878EF2B623D0}"/>
              </a:ext>
            </a:extLst>
          </p:cNvPr>
          <p:cNvSpPr/>
          <p:nvPr userDrawn="1"/>
        </p:nvSpPr>
        <p:spPr>
          <a:xfrm>
            <a:off x="0" y="6210795"/>
            <a:ext cx="2814452" cy="64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pic>
        <p:nvPicPr>
          <p:cNvPr id="10" name="Picture 9">
            <a:extLst>
              <a:ext uri="{FF2B5EF4-FFF2-40B4-BE49-F238E27FC236}">
                <a16:creationId xmlns:a16="http://schemas.microsoft.com/office/drawing/2014/main" id="{8EFB4210-378E-0749-9F81-79C25405046E}"/>
              </a:ext>
            </a:extLst>
          </p:cNvPr>
          <p:cNvPicPr>
            <a:picLocks noChangeAspect="1"/>
          </p:cNvPicPr>
          <p:nvPr userDrawn="1"/>
        </p:nvPicPr>
        <p:blipFill>
          <a:blip r:embed="rId3"/>
          <a:stretch>
            <a:fillRect/>
          </a:stretch>
        </p:blipFill>
        <p:spPr>
          <a:xfrm>
            <a:off x="433367" y="6334939"/>
            <a:ext cx="2424287" cy="233104"/>
          </a:xfrm>
          <a:prstGeom prst="rect">
            <a:avLst/>
          </a:prstGeom>
        </p:spPr>
      </p:pic>
      <p:sp>
        <p:nvSpPr>
          <p:cNvPr id="11" name="Footer Placeholder 4">
            <a:extLst>
              <a:ext uri="{FF2B5EF4-FFF2-40B4-BE49-F238E27FC236}">
                <a16:creationId xmlns:a16="http://schemas.microsoft.com/office/drawing/2014/main" id="{F27A7EF4-D2CA-D94D-BFFB-AB6F1D8F165A}"/>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bg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3829370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bjectiv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rgbClr val="333F48"/>
              </a:buClr>
              <a:defRPr sz="1600" b="1">
                <a:solidFill>
                  <a:srgbClr val="333F48"/>
                </a:solidFill>
              </a:defRPr>
            </a:lvl1pPr>
            <a:lvl2pPr>
              <a:buClr>
                <a:srgbClr val="333F48"/>
              </a:buClr>
              <a:defRPr sz="1600" b="1">
                <a:solidFill>
                  <a:srgbClr val="333F48"/>
                </a:solidFill>
              </a:defRPr>
            </a:lvl2pPr>
            <a:lvl3pPr>
              <a:buClr>
                <a:srgbClr val="333F48"/>
              </a:buClr>
              <a:defRPr sz="1600" b="1">
                <a:solidFill>
                  <a:srgbClr val="333F48"/>
                </a:solidFill>
              </a:defRPr>
            </a:lvl3pPr>
            <a:lvl4pPr>
              <a:buClr>
                <a:srgbClr val="333F48"/>
              </a:buClr>
              <a:defRPr sz="1600" b="1">
                <a:solidFill>
                  <a:srgbClr val="333F48"/>
                </a:solidFill>
              </a:defRPr>
            </a:lvl4pPr>
            <a:lvl5pPr>
              <a:buClr>
                <a:srgbClr val="333F48"/>
              </a:buClr>
              <a:defRPr sz="1600" b="1">
                <a:solidFill>
                  <a:srgbClr val="333F4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1042648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398645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72802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Top - Imag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99995" y="649357"/>
            <a:ext cx="11188168" cy="677638"/>
          </a:xfrm>
        </p:spPr>
        <p:txBody>
          <a:bodyPr anchor="t" anchorCtr="0"/>
          <a:lstStyle>
            <a:lvl1pPr>
              <a:defRPr>
                <a:solidFill>
                  <a:srgbClr val="00467F"/>
                </a:solidFill>
              </a:defRPr>
            </a:lvl1p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500001" y="1460811"/>
            <a:ext cx="11188769" cy="1891990"/>
          </a:xfrm>
        </p:spPr>
        <p:txBody>
          <a:bodyPr anchor="t" anchorCtr="0"/>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
        <p:nvSpPr>
          <p:cNvPr id="9" name="Content Placeholder 6"/>
          <p:cNvSpPr>
            <a:spLocks noGrp="1"/>
          </p:cNvSpPr>
          <p:nvPr>
            <p:ph sz="quarter" idx="14"/>
          </p:nvPr>
        </p:nvSpPr>
        <p:spPr>
          <a:xfrm>
            <a:off x="499995" y="3486617"/>
            <a:ext cx="11188168" cy="2414478"/>
          </a:xfrm>
        </p:spPr>
        <p:txBody>
          <a:bodyPr anchor="t" anchorCtr="0"/>
          <a:lstStyle>
            <a:lvl1pPr marL="0" indent="0">
              <a:buClr>
                <a:schemeClr val="accent4"/>
              </a:buClr>
              <a:buNone/>
              <a:defRPr sz="633"/>
            </a:lvl1pPr>
            <a:lvl2pPr>
              <a:defRPr sz="570"/>
            </a:lvl2pPr>
            <a:lvl3pPr>
              <a:defRPr sz="506"/>
            </a:lvl3pPr>
            <a:lvl4pPr>
              <a:defRPr sz="443"/>
            </a:lvl4pPr>
            <a:lvl5pPr>
              <a:defRPr sz="348"/>
            </a:lvl5pPr>
          </a:lstStyle>
          <a:p>
            <a:pPr lvl="0"/>
            <a:endParaRPr lang="en-GB" dirty="0"/>
          </a:p>
        </p:txBody>
      </p:sp>
    </p:spTree>
    <p:custDataLst>
      <p:tags r:id="rId1"/>
    </p:custDataLst>
    <p:extLst>
      <p:ext uri="{BB962C8B-B14F-4D97-AF65-F5344CB8AC3E}">
        <p14:creationId xmlns:p14="http://schemas.microsoft.com/office/powerpoint/2010/main" val="63067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2607396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with sub-title - white - grey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dirty="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sp>
        <p:nvSpPr>
          <p:cNvPr id="8" name="Footer Placeholder 4">
            <a:extLst>
              <a:ext uri="{FF2B5EF4-FFF2-40B4-BE49-F238E27FC236}">
                <a16:creationId xmlns:a16="http://schemas.microsoft.com/office/drawing/2014/main" id="{0BA0B825-8769-F941-8767-7033E396ACED}"/>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3646440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170453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04574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21920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1329337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42015569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280040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0129259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0246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48"/>
          <a:stretch>
            <a:fillRect/>
          </a:stretch>
        </p:blipFill>
        <p:spPr>
          <a:xfrm>
            <a:off x="212035" y="6342439"/>
            <a:ext cx="2424287" cy="233105"/>
          </a:xfrm>
          <a:prstGeom prst="rect">
            <a:avLst/>
          </a:prstGeom>
        </p:spPr>
      </p:pic>
    </p:spTree>
    <p:custDataLst>
      <p:tags r:id="rId47"/>
    </p:custDataLst>
    <p:extLst>
      <p:ext uri="{BB962C8B-B14F-4D97-AF65-F5344CB8AC3E}">
        <p14:creationId xmlns:p14="http://schemas.microsoft.com/office/powerpoint/2010/main" val="2385319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905" r:id="rId5"/>
    <p:sldLayoutId id="2147483902" r:id="rId6"/>
    <p:sldLayoutId id="2147483903" r:id="rId7"/>
    <p:sldLayoutId id="2147483906" r:id="rId8"/>
    <p:sldLayoutId id="2147483857" r:id="rId9"/>
    <p:sldLayoutId id="2147483858" r:id="rId10"/>
    <p:sldLayoutId id="2147483859" r:id="rId11"/>
    <p:sldLayoutId id="2147483860" r:id="rId12"/>
    <p:sldLayoutId id="2147483862" r:id="rId13"/>
    <p:sldLayoutId id="2147483863" r:id="rId14"/>
    <p:sldLayoutId id="2147483864" r:id="rId15"/>
    <p:sldLayoutId id="2147483865" r:id="rId16"/>
    <p:sldLayoutId id="2147483866" r:id="rId17"/>
    <p:sldLayoutId id="2147483867" r:id="rId18"/>
    <p:sldLayoutId id="2147483868" r:id="rId19"/>
    <p:sldLayoutId id="2147483894"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904" r:id="rId30"/>
    <p:sldLayoutId id="2147483878" r:id="rId31"/>
    <p:sldLayoutId id="2147483879" r:id="rId32"/>
    <p:sldLayoutId id="2147483881" r:id="rId33"/>
    <p:sldLayoutId id="2147483893" r:id="rId34"/>
    <p:sldLayoutId id="2147483882" r:id="rId35"/>
    <p:sldLayoutId id="2147483883" r:id="rId36"/>
    <p:sldLayoutId id="2147483884" r:id="rId37"/>
    <p:sldLayoutId id="2147483885" r:id="rId38"/>
    <p:sldLayoutId id="2147483886" r:id="rId39"/>
    <p:sldLayoutId id="2147483887" r:id="rId40"/>
    <p:sldLayoutId id="2147483888" r:id="rId41"/>
    <p:sldLayoutId id="2147483890" r:id="rId42"/>
    <p:sldLayoutId id="2147483891" r:id="rId43"/>
    <p:sldLayoutId id="2147483898" r:id="rId44"/>
    <p:sldLayoutId id="2147483892" r:id="rId45"/>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58.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tags" Target="../tags/tag148.xml"/><Relationship Id="rId5" Type="http://schemas.openxmlformats.org/officeDocument/2006/relationships/image" Target="../media/image56.png"/><Relationship Id="rId4" Type="http://schemas.openxmlformats.org/officeDocument/2006/relationships/image" Target="../media/image9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tags" Target="../tags/tag149.xml"/><Relationship Id="rId4" Type="http://schemas.openxmlformats.org/officeDocument/2006/relationships/image" Target="../media/image93.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tags" Target="../tags/tag150.xml"/><Relationship Id="rId4" Type="http://schemas.openxmlformats.org/officeDocument/2006/relationships/image" Target="../media/image94.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tags" Target="../tags/tag151.xml"/><Relationship Id="rId4" Type="http://schemas.openxmlformats.org/officeDocument/2006/relationships/image" Target="../media/image95.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tags" Target="../tags/tag152.xml"/><Relationship Id="rId4" Type="http://schemas.openxmlformats.org/officeDocument/2006/relationships/image" Target="../media/image96.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tags" Target="../tags/tag153.xml"/><Relationship Id="rId4" Type="http://schemas.openxmlformats.org/officeDocument/2006/relationships/image" Target="../media/image97.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tags" Target="../tags/tag154.xml"/><Relationship Id="rId4" Type="http://schemas.openxmlformats.org/officeDocument/2006/relationships/image" Target="../media/image98.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ags" Target="../tags/tag155.xml"/><Relationship Id="rId4" Type="http://schemas.openxmlformats.org/officeDocument/2006/relationships/image" Target="../media/image99.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tags" Target="../tags/tag156.xml"/><Relationship Id="rId4" Type="http://schemas.openxmlformats.org/officeDocument/2006/relationships/image" Target="../media/image100.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4.xml"/><Relationship Id="rId1" Type="http://schemas.openxmlformats.org/officeDocument/2006/relationships/tags" Target="../tags/tag15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tags" Target="../tags/tag158.xml"/><Relationship Id="rId4" Type="http://schemas.openxmlformats.org/officeDocument/2006/relationships/image" Target="../media/image101.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4.xml"/><Relationship Id="rId1" Type="http://schemas.openxmlformats.org/officeDocument/2006/relationships/tags" Target="../tags/tag160.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5.xml"/><Relationship Id="rId1" Type="http://schemas.openxmlformats.org/officeDocument/2006/relationships/tags" Target="../tags/tag161.xml"/><Relationship Id="rId4" Type="http://schemas.openxmlformats.org/officeDocument/2006/relationships/image" Target="../media/image10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8.xml"/><Relationship Id="rId1" Type="http://schemas.openxmlformats.org/officeDocument/2006/relationships/tags" Target="../tags/tag16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tags" Target="../tags/tag163.xml"/><Relationship Id="rId4" Type="http://schemas.openxmlformats.org/officeDocument/2006/relationships/image" Target="../media/image103.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tags" Target="../tags/tag164.xml"/><Relationship Id="rId4" Type="http://schemas.openxmlformats.org/officeDocument/2006/relationships/image" Target="../media/image104.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tags" Target="../tags/tag165.xml"/><Relationship Id="rId4" Type="http://schemas.openxmlformats.org/officeDocument/2006/relationships/image" Target="../media/image105.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tags" Target="../tags/tag166.xml"/><Relationship Id="rId4" Type="http://schemas.openxmlformats.org/officeDocument/2006/relationships/image" Target="../media/image106.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tags" Target="../tags/tag167.xml"/><Relationship Id="rId4" Type="http://schemas.openxmlformats.org/officeDocument/2006/relationships/image" Target="../media/image10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16.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tags" Target="../tags/tag168.xml"/><Relationship Id="rId4" Type="http://schemas.openxmlformats.org/officeDocument/2006/relationships/image" Target="../media/image108.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43.xml"/><Relationship Id="rId1" Type="http://schemas.openxmlformats.org/officeDocument/2006/relationships/tags" Target="../tags/tag169.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3.xml"/><Relationship Id="rId1" Type="http://schemas.openxmlformats.org/officeDocument/2006/relationships/tags" Target="../tags/tag170.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45.xml"/><Relationship Id="rId1" Type="http://schemas.openxmlformats.org/officeDocument/2006/relationships/tags" Target="../tags/tag17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7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7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7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75.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76.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7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4.xml"/><Relationship Id="rId1" Type="http://schemas.openxmlformats.org/officeDocument/2006/relationships/tags" Target="../tags/tag7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8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81.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8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83.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85.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90.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91.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4.xml"/><Relationship Id="rId1" Type="http://schemas.openxmlformats.org/officeDocument/2006/relationships/tags" Target="../tags/tag9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93.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94.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95.xml"/><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96.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9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ags" Target="../tags/tag5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98.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99.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100.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4.xml"/><Relationship Id="rId1" Type="http://schemas.openxmlformats.org/officeDocument/2006/relationships/tags" Target="../tags/tag10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10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103.xml"/><Relationship Id="rId5" Type="http://schemas.openxmlformats.org/officeDocument/2006/relationships/image" Target="../media/image56.pn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104.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105.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06.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07.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08.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09.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10.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111.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112.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113.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114.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115.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4.xml"/><Relationship Id="rId1" Type="http://schemas.openxmlformats.org/officeDocument/2006/relationships/tags" Target="../tags/tag11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xml"/><Relationship Id="rId1" Type="http://schemas.openxmlformats.org/officeDocument/2006/relationships/tags" Target="../tags/tag117.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xml"/><Relationship Id="rId1" Type="http://schemas.openxmlformats.org/officeDocument/2006/relationships/tags" Target="../tags/tag118.xml"/><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5.xml"/><Relationship Id="rId1" Type="http://schemas.openxmlformats.org/officeDocument/2006/relationships/tags" Target="../tags/tag119.xml"/><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9.xml"/><Relationship Id="rId1" Type="http://schemas.openxmlformats.org/officeDocument/2006/relationships/tags" Target="../tags/tag121.xml"/><Relationship Id="rId6" Type="http://schemas.openxmlformats.org/officeDocument/2006/relationships/image" Target="../media/image12.gif"/><Relationship Id="rId5" Type="http://schemas.openxmlformats.org/officeDocument/2006/relationships/image" Target="../media/image14.gif"/><Relationship Id="rId4" Type="http://schemas.openxmlformats.org/officeDocument/2006/relationships/image" Target="../media/image7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4.xml"/><Relationship Id="rId1" Type="http://schemas.openxmlformats.org/officeDocument/2006/relationships/tags" Target="../tags/tag12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12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5.xml"/><Relationship Id="rId1" Type="http://schemas.openxmlformats.org/officeDocument/2006/relationships/tags" Target="../tags/tag124.xml"/><Relationship Id="rId5" Type="http://schemas.openxmlformats.org/officeDocument/2006/relationships/image" Target="../media/image74.png"/><Relationship Id="rId4" Type="http://schemas.openxmlformats.org/officeDocument/2006/relationships/image" Target="../media/image7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8.xml"/><Relationship Id="rId1" Type="http://schemas.openxmlformats.org/officeDocument/2006/relationships/tags" Target="../tags/tag125.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tags" Target="../tags/tag126.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tags" Target="../tags/tag127.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4.xml"/><Relationship Id="rId1" Type="http://schemas.openxmlformats.org/officeDocument/2006/relationships/tags" Target="../tags/tag5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128.xml"/><Relationship Id="rId4" Type="http://schemas.openxmlformats.org/officeDocument/2006/relationships/image" Target="../media/image7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129.xml"/><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tags" Target="../tags/tag130.xml"/><Relationship Id="rId4" Type="http://schemas.openxmlformats.org/officeDocument/2006/relationships/image" Target="../media/image79.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tags" Target="../tags/tag131.xml"/><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tags" Target="../tags/tag132.xml"/><Relationship Id="rId4" Type="http://schemas.openxmlformats.org/officeDocument/2006/relationships/image" Target="../media/image43.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tags" Target="../tags/tag13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tags" Target="../tags/tag134.xml"/><Relationship Id="rId4" Type="http://schemas.openxmlformats.org/officeDocument/2006/relationships/image" Target="../media/image8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4.xml"/><Relationship Id="rId1" Type="http://schemas.openxmlformats.org/officeDocument/2006/relationships/tags" Target="../tags/tag13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tags" Target="../tags/tag136.xml"/><Relationship Id="rId4" Type="http://schemas.openxmlformats.org/officeDocument/2006/relationships/image" Target="../media/image8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5.xml"/><Relationship Id="rId1" Type="http://schemas.openxmlformats.org/officeDocument/2006/relationships/tags" Target="../tags/tag137.xml"/><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5.xml"/><Relationship Id="rId1" Type="http://schemas.openxmlformats.org/officeDocument/2006/relationships/tags" Target="../tags/tag138.xml"/><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5.xml"/><Relationship Id="rId1" Type="http://schemas.openxmlformats.org/officeDocument/2006/relationships/tags" Target="../tags/tag139.xml"/><Relationship Id="rId4" Type="http://schemas.openxmlformats.org/officeDocument/2006/relationships/image" Target="../media/image85.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tags" Target="../tags/tag140.xml"/><Relationship Id="rId4" Type="http://schemas.openxmlformats.org/officeDocument/2006/relationships/image" Target="../media/image86.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5.xml"/><Relationship Id="rId1" Type="http://schemas.openxmlformats.org/officeDocument/2006/relationships/tags" Target="../tags/tag141.xml"/><Relationship Id="rId4" Type="http://schemas.openxmlformats.org/officeDocument/2006/relationships/image" Target="../media/image87.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5.xml"/><Relationship Id="rId1" Type="http://schemas.openxmlformats.org/officeDocument/2006/relationships/tags" Target="../tags/tag142.xml"/><Relationship Id="rId4" Type="http://schemas.openxmlformats.org/officeDocument/2006/relationships/image" Target="../media/image88.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5.xml"/><Relationship Id="rId1" Type="http://schemas.openxmlformats.org/officeDocument/2006/relationships/tags" Target="../tags/tag143.xml"/><Relationship Id="rId4" Type="http://schemas.openxmlformats.org/officeDocument/2006/relationships/image" Target="../media/image89.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5.xml"/><Relationship Id="rId1" Type="http://schemas.openxmlformats.org/officeDocument/2006/relationships/tags" Target="../tags/tag144.xml"/><Relationship Id="rId4" Type="http://schemas.openxmlformats.org/officeDocument/2006/relationships/image" Target="../media/image90.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5.xml"/><Relationship Id="rId1" Type="http://schemas.openxmlformats.org/officeDocument/2006/relationships/tags" Target="../tags/tag145.xml"/><Relationship Id="rId4" Type="http://schemas.openxmlformats.org/officeDocument/2006/relationships/image" Target="../media/image91.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44.xml"/><Relationship Id="rId1" Type="http://schemas.openxmlformats.org/officeDocument/2006/relationships/tags" Target="../tags/tag14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8.xml"/><Relationship Id="rId1" Type="http://schemas.openxmlformats.org/officeDocument/2006/relationships/tags" Target="../tags/tag14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0" y="1321698"/>
            <a:ext cx="6712908" cy="2335902"/>
          </a:xfrm>
        </p:spPr>
        <p:txBody>
          <a:bodyPr/>
          <a:lstStyle/>
          <a:p>
            <a:r>
              <a:rPr lang="en-US" dirty="0" smtClean="0"/>
              <a:t>Federal Traveler/ Arranger Advanced</a:t>
            </a:r>
            <a:endParaRPr lang="en-US" sz="2800" i="1" dirty="0"/>
          </a:p>
        </p:txBody>
      </p:sp>
      <p:sp>
        <p:nvSpPr>
          <p:cNvPr id="2" name="Footer Placeholder 1"/>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0</a:t>
            </a:fld>
            <a:endParaRPr lang="en-US" noProof="0" dirty="0"/>
          </a:p>
        </p:txBody>
      </p:sp>
      <p:sp>
        <p:nvSpPr>
          <p:cNvPr id="6" name="Text Placeholder 6"/>
          <p:cNvSpPr>
            <a:spLocks noGrp="1"/>
          </p:cNvSpPr>
          <p:nvPr/>
        </p:nvSpPr>
        <p:spPr>
          <a:xfrm>
            <a:off x="5044440" y="4072333"/>
            <a:ext cx="6337579" cy="633574"/>
          </a:xfrm>
          <a:prstGeom prst="rect">
            <a:avLst/>
          </a:prstGeom>
          <a:effectLst/>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r>
              <a:rPr lang="en-US" sz="2800" b="1" dirty="0" smtClean="0"/>
              <a:t>United States Coast Guard</a:t>
            </a:r>
            <a:endParaRPr lang="en-US" sz="28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657600"/>
            <a:ext cx="1463040" cy="1463040"/>
          </a:xfrm>
          <a:prstGeom prst="rect">
            <a:avLst/>
          </a:prstGeom>
        </p:spPr>
      </p:pic>
    </p:spTree>
    <p:custDataLst>
      <p:tags r:id="rId1"/>
    </p:custDataLst>
    <p:extLst>
      <p:ext uri="{BB962C8B-B14F-4D97-AF65-F5344CB8AC3E}">
        <p14:creationId xmlns:p14="http://schemas.microsoft.com/office/powerpoint/2010/main" val="118400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1</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a:t>
            </a:fld>
            <a:endParaRPr lang="en-GB" dirty="0"/>
          </a:p>
        </p:txBody>
      </p:sp>
      <p:sp>
        <p:nvSpPr>
          <p:cNvPr id="10" name="Content Placeholder 6"/>
          <p:cNvSpPr>
            <a:spLocks noGrp="1"/>
          </p:cNvSpPr>
          <p:nvPr>
            <p:ph sz="quarter" idx="13"/>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smtClean="0">
                <a:solidFill>
                  <a:srgbClr val="333F48"/>
                </a:solidFill>
                <a:latin typeface="+mn-lt"/>
              </a:rPr>
              <a:t>Amending an Approved Authorization:</a:t>
            </a:r>
          </a:p>
          <a:p>
            <a:pPr marL="0" indent="0">
              <a:buClr>
                <a:schemeClr val="accent1"/>
              </a:buClr>
              <a:buNone/>
            </a:pPr>
            <a:r>
              <a:rPr lang="en-US" b="0" dirty="0" smtClean="0">
                <a:solidFill>
                  <a:srgbClr val="333F48"/>
                </a:solidFill>
                <a:latin typeface="+mn-lt"/>
              </a:rPr>
              <a:t>The traveler’s upcoming trip from </a:t>
            </a:r>
            <a:r>
              <a:rPr lang="en-US" u="sng" dirty="0" smtClean="0">
                <a:solidFill>
                  <a:srgbClr val="333F48"/>
                </a:solidFill>
                <a:latin typeface="+mn-lt"/>
              </a:rPr>
              <a:t>Washington, DC </a:t>
            </a:r>
            <a:r>
              <a:rPr lang="en-US" b="0" dirty="0" smtClean="0">
                <a:solidFill>
                  <a:srgbClr val="333F48"/>
                </a:solidFill>
                <a:latin typeface="+mn-lt"/>
              </a:rPr>
              <a:t>to </a:t>
            </a:r>
            <a:r>
              <a:rPr lang="en-US" u="sng" dirty="0" smtClean="0">
                <a:solidFill>
                  <a:srgbClr val="333F48"/>
                </a:solidFill>
                <a:latin typeface="+mn-lt"/>
              </a:rPr>
              <a:t>Minneapolis, MN </a:t>
            </a:r>
            <a:r>
              <a:rPr lang="en-US" b="0" dirty="0" smtClean="0">
                <a:solidFill>
                  <a:srgbClr val="333F48"/>
                </a:solidFill>
                <a:latin typeface="+mn-lt"/>
              </a:rPr>
              <a:t>and</a:t>
            </a:r>
            <a:r>
              <a:rPr lang="en-US" dirty="0" smtClean="0">
                <a:solidFill>
                  <a:srgbClr val="333F48"/>
                </a:solidFill>
                <a:latin typeface="+mn-lt"/>
              </a:rPr>
              <a:t> </a:t>
            </a:r>
            <a:r>
              <a:rPr lang="en-US" u="sng" dirty="0" smtClean="0">
                <a:solidFill>
                  <a:srgbClr val="333F48"/>
                </a:solidFill>
                <a:latin typeface="+mn-lt"/>
              </a:rPr>
              <a:t>Jacksonville, FL </a:t>
            </a:r>
            <a:r>
              <a:rPr lang="en-US" b="0" dirty="0" smtClean="0">
                <a:solidFill>
                  <a:srgbClr val="333F48"/>
                </a:solidFill>
                <a:latin typeface="+mn-lt"/>
              </a:rPr>
              <a:t>has been approved but the return date needs to be changed to return one day earlier. Since the traveler booked their reservations in E2 initially, and the ticket has not yet been issued, the traveler will be able to change the reservation while amending the authorization.   </a:t>
            </a:r>
          </a:p>
          <a:p>
            <a:pPr marL="0" indent="0">
              <a:buClr>
                <a:schemeClr val="accent1"/>
              </a:buClr>
              <a:buNone/>
            </a:pPr>
            <a:endParaRPr lang="en-US" b="0" dirty="0">
              <a:solidFill>
                <a:srgbClr val="333F48"/>
              </a:solidFill>
              <a:latin typeface="+mn-lt"/>
            </a:endParaRPr>
          </a:p>
          <a:p>
            <a:pPr>
              <a:buNone/>
            </a:pPr>
            <a:r>
              <a:rPr lang="en-US" dirty="0" smtClean="0">
                <a:solidFill>
                  <a:srgbClr val="333F48"/>
                </a:solidFill>
                <a:latin typeface="+mn-lt"/>
              </a:rPr>
              <a:t>Reservations</a:t>
            </a:r>
          </a:p>
          <a:p>
            <a:pPr marL="0" indent="0">
              <a:buClr>
                <a:schemeClr val="accent1"/>
              </a:buClr>
              <a:buNone/>
            </a:pPr>
            <a:r>
              <a:rPr lang="en-US" b="0" dirty="0">
                <a:solidFill>
                  <a:srgbClr val="333F48"/>
                </a:solidFill>
                <a:latin typeface="+mn-lt"/>
              </a:rPr>
              <a:t>Change </a:t>
            </a:r>
            <a:r>
              <a:rPr lang="en-US" b="0" dirty="0" smtClean="0">
                <a:solidFill>
                  <a:srgbClr val="333F48"/>
                </a:solidFill>
                <a:latin typeface="+mn-lt"/>
              </a:rPr>
              <a:t>the return </a:t>
            </a:r>
            <a:r>
              <a:rPr lang="en-US" b="0" dirty="0">
                <a:solidFill>
                  <a:srgbClr val="333F48"/>
                </a:solidFill>
                <a:latin typeface="+mn-lt"/>
              </a:rPr>
              <a:t>flight from Jacksonville, FL (JAX) to Washington, DC (IAD</a:t>
            </a:r>
            <a:r>
              <a:rPr lang="en-US" b="0" dirty="0" smtClean="0">
                <a:solidFill>
                  <a:srgbClr val="333F48"/>
                </a:solidFill>
                <a:latin typeface="+mn-lt"/>
              </a:rPr>
              <a:t>), </a:t>
            </a:r>
            <a:r>
              <a:rPr lang="en-US" b="0" dirty="0">
                <a:solidFill>
                  <a:srgbClr val="333F48"/>
                </a:solidFill>
                <a:latin typeface="+mn-lt"/>
              </a:rPr>
              <a:t>and </a:t>
            </a:r>
            <a:r>
              <a:rPr lang="en-US" b="0" dirty="0" smtClean="0">
                <a:solidFill>
                  <a:srgbClr val="333F48"/>
                </a:solidFill>
                <a:latin typeface="+mn-lt"/>
              </a:rPr>
              <a:t>the hotel to return one day earlier than planned.</a:t>
            </a:r>
          </a:p>
          <a:p>
            <a:pPr marL="0" indent="0">
              <a:buClr>
                <a:schemeClr val="accent1"/>
              </a:buClr>
              <a:buNone/>
            </a:pPr>
            <a:endParaRPr lang="en-US" b="0" dirty="0">
              <a:solidFill>
                <a:srgbClr val="333F48"/>
              </a:solidFill>
              <a:latin typeface="+mn-lt"/>
            </a:endParaRPr>
          </a:p>
          <a:p>
            <a:pPr marL="0" indent="0">
              <a:buClr>
                <a:schemeClr val="accent1"/>
              </a:buClr>
              <a:buNone/>
            </a:pPr>
            <a:r>
              <a:rPr lang="en-US" dirty="0" smtClean="0">
                <a:solidFill>
                  <a:srgbClr val="333F48"/>
                </a:solidFill>
                <a:latin typeface="+mn-lt"/>
              </a:rPr>
              <a:t>Site </a:t>
            </a:r>
            <a:r>
              <a:rPr lang="en-US" dirty="0">
                <a:solidFill>
                  <a:srgbClr val="333F48"/>
                </a:solidFill>
                <a:latin typeface="+mn-lt"/>
              </a:rPr>
              <a:t>Details</a:t>
            </a:r>
          </a:p>
          <a:p>
            <a:pPr>
              <a:buNone/>
            </a:pPr>
            <a:r>
              <a:rPr lang="en-US" b="0" dirty="0" smtClean="0">
                <a:solidFill>
                  <a:srgbClr val="333F48"/>
                </a:solidFill>
                <a:latin typeface="+mn-lt"/>
              </a:rPr>
              <a:t>Update the returning date.</a:t>
            </a:r>
          </a:p>
          <a:p>
            <a:pPr>
              <a:buNone/>
            </a:pPr>
            <a:endParaRPr lang="en-US" b="0" dirty="0">
              <a:solidFill>
                <a:srgbClr val="333F48"/>
              </a:solidFill>
              <a:latin typeface="+mn-lt"/>
            </a:endParaRPr>
          </a:p>
          <a:p>
            <a:pPr>
              <a:buNone/>
            </a:pPr>
            <a:r>
              <a:rPr lang="en-US" dirty="0" smtClean="0">
                <a:solidFill>
                  <a:srgbClr val="333F48"/>
                </a:solidFill>
                <a:latin typeface="+mn-lt"/>
              </a:rPr>
              <a:t>Expenses</a:t>
            </a:r>
          </a:p>
          <a:p>
            <a:pPr>
              <a:buNone/>
            </a:pPr>
            <a:r>
              <a:rPr lang="en-US" b="0" dirty="0" smtClean="0">
                <a:solidFill>
                  <a:srgbClr val="333F48"/>
                </a:solidFill>
                <a:latin typeface="+mn-lt"/>
              </a:rPr>
              <a:t>Lodging and M&amp;IE will adjust automatically for new dates.  Other expenses can be modified, added or deleted if needed.</a:t>
            </a:r>
          </a:p>
          <a:p>
            <a:pPr>
              <a:buNone/>
            </a:pPr>
            <a:endParaRPr lang="en-US" b="0" dirty="0">
              <a:solidFill>
                <a:srgbClr val="333F48"/>
              </a:solidFill>
              <a:latin typeface="+mn-lt"/>
            </a:endParaRPr>
          </a:p>
          <a:p>
            <a:pPr>
              <a:buNone/>
            </a:pPr>
            <a:r>
              <a:rPr lang="en-US" dirty="0" smtClean="0">
                <a:solidFill>
                  <a:srgbClr val="333F48"/>
                </a:solidFill>
                <a:latin typeface="+mn-lt"/>
              </a:rPr>
              <a:t>Remarks</a:t>
            </a:r>
          </a:p>
          <a:p>
            <a:pPr>
              <a:buNone/>
            </a:pPr>
            <a:r>
              <a:rPr lang="en-US" b="0" dirty="0" smtClean="0">
                <a:solidFill>
                  <a:srgbClr val="333F48"/>
                </a:solidFill>
                <a:latin typeface="+mn-lt"/>
              </a:rPr>
              <a:t>Add a remark to indicate why you are amending the trip.</a:t>
            </a:r>
            <a:endParaRPr lang="en-US" b="0" dirty="0">
              <a:solidFill>
                <a:srgbClr val="333F48"/>
              </a:solidFill>
              <a:latin typeface="+mn-lt"/>
            </a:endParaRPr>
          </a:p>
          <a:p>
            <a:pPr>
              <a:buNone/>
            </a:pPr>
            <a:endParaRPr lang="en-US" sz="1400" dirty="0">
              <a:latin typeface="+mn-lt"/>
            </a:endParaRPr>
          </a:p>
          <a:p>
            <a:pPr>
              <a:buNone/>
            </a:pPr>
            <a:endParaRPr lang="en-US" sz="1200" b="0" dirty="0">
              <a:solidFill>
                <a:srgbClr val="333F48"/>
              </a:solidFill>
              <a:latin typeface="+mn-lt"/>
            </a:endParaRPr>
          </a:p>
        </p:txBody>
      </p:sp>
      <p:sp>
        <p:nvSpPr>
          <p:cNvPr id="2" name="Rectangle 1"/>
          <p:cNvSpPr/>
          <p:nvPr/>
        </p:nvSpPr>
        <p:spPr>
          <a:xfrm>
            <a:off x="8107170" y="6043613"/>
            <a:ext cx="3756156" cy="307777"/>
          </a:xfrm>
          <a:prstGeom prst="rect">
            <a:avLst/>
          </a:prstGeom>
        </p:spPr>
        <p:txBody>
          <a:bodyPr wrap="none">
            <a:spAutoFit/>
          </a:bodyPr>
          <a:lstStyle/>
          <a:p>
            <a:r>
              <a:rPr lang="en-US" sz="1400" i="1" dirty="0">
                <a:solidFill>
                  <a:srgbClr val="333F48"/>
                </a:solidFill>
              </a:rPr>
              <a:t>* Instructor may adjust travel sites as needed</a:t>
            </a:r>
            <a:endParaRPr lang="en-US" sz="1400" dirty="0"/>
          </a:p>
        </p:txBody>
      </p:sp>
    </p:spTree>
    <p:custDataLst>
      <p:tags r:id="rId1"/>
    </p:custDataLst>
    <p:extLst>
      <p:ext uri="{BB962C8B-B14F-4D97-AF65-F5344CB8AC3E}">
        <p14:creationId xmlns:p14="http://schemas.microsoft.com/office/powerpoint/2010/main" val="8214354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Creating a Trip from an GA</a:t>
            </a:r>
            <a:br>
              <a:rPr lang="en-US" dirty="0" smtClean="0"/>
            </a:br>
            <a:r>
              <a:rPr lang="en-US" sz="2400" dirty="0" smtClean="0">
                <a:solidFill>
                  <a:srgbClr val="7F7F7F"/>
                </a:solidFill>
              </a:rPr>
              <a:t>Start from My E2 Start a Travel Document</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Content Placeholder 4"/>
          <p:cNvPicPr>
            <a:picLocks noGrp="1" noChangeAspect="1"/>
          </p:cNvPicPr>
          <p:nvPr>
            <p:ph sz="quarter" idx="13"/>
          </p:nvPr>
        </p:nvPicPr>
        <p:blipFill>
          <a:blip r:embed="rId4"/>
          <a:stretch>
            <a:fillRect/>
          </a:stretch>
        </p:blipFill>
        <p:spPr>
          <a:xfrm>
            <a:off x="4953000" y="2895600"/>
            <a:ext cx="6617617" cy="350220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609600" y="1524000"/>
            <a:ext cx="4876800" cy="195866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471799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a Trip from a GA</a:t>
            </a:r>
            <a:br>
              <a:rPr lang="en-US" dirty="0" smtClean="0"/>
            </a:br>
            <a:r>
              <a:rPr lang="en-US" sz="2400" dirty="0" smtClean="0">
                <a:solidFill>
                  <a:srgbClr val="7F7F7F"/>
                </a:solidFill>
              </a:rPr>
              <a:t>Step 1: Basic Information</a:t>
            </a:r>
            <a:endParaRPr lang="en-US" sz="2400" dirty="0">
              <a:solidFill>
                <a:srgbClr val="7F7F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241238" y="1460500"/>
            <a:ext cx="970635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425178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 GA</a:t>
            </a:r>
            <a:br>
              <a:rPr lang="en-US" dirty="0" smtClean="0"/>
            </a:br>
            <a:r>
              <a:rPr lang="en-US" sz="2400" dirty="0" smtClean="0">
                <a:solidFill>
                  <a:srgbClr val="7F7F7F"/>
                </a:solidFill>
              </a:rPr>
              <a:t>Step </a:t>
            </a:r>
            <a:r>
              <a:rPr lang="en-US" sz="2400" dirty="0">
                <a:solidFill>
                  <a:srgbClr val="7F7F7F"/>
                </a:solidFill>
              </a:rPr>
              <a:t>2: Reservations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429577" y="1460500"/>
            <a:ext cx="7329671"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028589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83476"/>
            <a:ext cx="3048000" cy="5776037"/>
          </a:xfrm>
        </p:spPr>
        <p:txBody>
          <a:bodyPr anchor="ctr"/>
          <a:lstStyle/>
          <a:p>
            <a:r>
              <a:rPr lang="en-US" dirty="0" smtClean="0"/>
              <a:t>Creating </a:t>
            </a:r>
            <a:br>
              <a:rPr lang="en-US" dirty="0" smtClean="0"/>
            </a:br>
            <a:r>
              <a:rPr lang="en-US" dirty="0" smtClean="0"/>
              <a:t>a Trip</a:t>
            </a:r>
            <a:br>
              <a:rPr lang="en-US" dirty="0" smtClean="0"/>
            </a:br>
            <a:r>
              <a:rPr lang="en-US" dirty="0" smtClean="0"/>
              <a:t>from a GA</a:t>
            </a:r>
            <a:br>
              <a:rPr lang="en-US" dirty="0" smtClean="0"/>
            </a:br>
            <a:r>
              <a:rPr lang="en-US" sz="2400" dirty="0" smtClean="0">
                <a:solidFill>
                  <a:srgbClr val="7F7F7F"/>
                </a:solidFill>
              </a:rPr>
              <a:t>Step 3: Site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2052" name="Picture 4" descr="C:\Users\ucam220\AppData\Local\Temp\SNAGHTML5b71abf.PN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4876800" y="914400"/>
            <a:ext cx="6063879" cy="5345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88022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 GA</a:t>
            </a:r>
            <a:br>
              <a:rPr lang="en-US" dirty="0" smtClean="0"/>
            </a:br>
            <a:r>
              <a:rPr lang="en-US" sz="2400" dirty="0" smtClean="0">
                <a:solidFill>
                  <a:srgbClr val="7F7F7F"/>
                </a:solidFill>
              </a:rPr>
              <a:t>Step 4: Expenses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209800" y="1512887"/>
            <a:ext cx="7230639"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964029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 GA</a:t>
            </a:r>
            <a:br>
              <a:rPr lang="en-US" dirty="0" smtClean="0"/>
            </a:br>
            <a:r>
              <a:rPr lang="en-US" sz="2400" dirty="0" smtClean="0">
                <a:solidFill>
                  <a:srgbClr val="7F7F7F"/>
                </a:solidFill>
              </a:rPr>
              <a:t>Step 5: Accounting</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0063" y="1684763"/>
            <a:ext cx="11188700" cy="41345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226255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 GA</a:t>
            </a:r>
            <a:br>
              <a:rPr lang="en-US" dirty="0" smtClean="0"/>
            </a:br>
            <a:r>
              <a:rPr lang="en-US" sz="2400" dirty="0" smtClean="0">
                <a:solidFill>
                  <a:srgbClr val="7F7F7F"/>
                </a:solidFill>
              </a:rPr>
              <a:t>Step 6: Travel Policy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5"/>
          <p:cNvPicPr>
            <a:picLocks noGrp="1" noChangeAspect="1"/>
          </p:cNvPicPr>
          <p:nvPr>
            <p:ph sz="quarter" idx="13"/>
          </p:nvPr>
        </p:nvPicPr>
        <p:blipFill>
          <a:blip r:embed="rId4"/>
          <a:stretch>
            <a:fillRect/>
          </a:stretch>
        </p:blipFill>
        <p:spPr>
          <a:xfrm>
            <a:off x="3203359" y="1460500"/>
            <a:ext cx="578210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818388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 GA</a:t>
            </a:r>
            <a:br>
              <a:rPr lang="en-US" dirty="0" smtClean="0"/>
            </a:br>
            <a:r>
              <a:rPr lang="en-US" sz="2400" dirty="0" smtClean="0">
                <a:solidFill>
                  <a:srgbClr val="7F7F7F"/>
                </a:solidFill>
              </a:rPr>
              <a:t>Step 7: Summary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838200" y="1436687"/>
            <a:ext cx="1050631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708800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 GA</a:t>
            </a:r>
            <a:br>
              <a:rPr lang="en-US" dirty="0" smtClean="0"/>
            </a:br>
            <a:r>
              <a:rPr lang="en-US" sz="2400" dirty="0" smtClean="0">
                <a:solidFill>
                  <a:srgbClr val="7F7F7F"/>
                </a:solidFill>
              </a:rPr>
              <a:t>Complete and 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2546962" y="1512887"/>
            <a:ext cx="712928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90193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Canceling Group 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108</a:t>
            </a:fld>
            <a:endParaRPr lang="en-GB" dirty="0">
              <a:solidFill>
                <a:schemeClr val="bg1"/>
              </a:solidFill>
            </a:endParaRPr>
          </a:p>
        </p:txBody>
      </p:sp>
    </p:spTree>
    <p:custDataLst>
      <p:tags r:id="rId1"/>
    </p:custDataLst>
    <p:extLst>
      <p:ext uri="{BB962C8B-B14F-4D97-AF65-F5344CB8AC3E}">
        <p14:creationId xmlns:p14="http://schemas.microsoft.com/office/powerpoint/2010/main" val="48086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Selecting the Authorization to Amend</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Rectangle 6"/>
          <p:cNvSpPr/>
          <p:nvPr/>
        </p:nvSpPr>
        <p:spPr>
          <a:xfrm>
            <a:off x="318516" y="1600200"/>
            <a:ext cx="10882884" cy="646331"/>
          </a:xfrm>
          <a:prstGeom prst="rect">
            <a:avLst/>
          </a:prstGeom>
        </p:spPr>
        <p:txBody>
          <a:bodyPr wrap="square">
            <a:spAutoFit/>
          </a:bodyPr>
          <a:lstStyle/>
          <a:p>
            <a:endParaRPr lang="en-US" b="1" dirty="0">
              <a:solidFill>
                <a:srgbClr val="333F48"/>
              </a:solidFill>
              <a:cs typeface="Arial" pitchFamily="34" charset="0"/>
            </a:endParaRPr>
          </a:p>
          <a:p>
            <a:r>
              <a:rPr lang="en-US" b="1" dirty="0" smtClean="0">
                <a:solidFill>
                  <a:srgbClr val="333F48"/>
                </a:solidFill>
                <a:cs typeface="Arial" pitchFamily="34" charset="0"/>
              </a:rPr>
              <a:t>  </a:t>
            </a:r>
            <a:endParaRPr lang="en-US" b="1" dirty="0">
              <a:solidFill>
                <a:srgbClr val="333F48"/>
              </a:solidFill>
              <a:cs typeface="Arial" pitchFamily="34" charset="0"/>
            </a:endParaRPr>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269072"/>
            <a:ext cx="11188700" cy="296596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49013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Canceling a Group Authorization</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1864254" y="2105505"/>
            <a:ext cx="8466667" cy="383809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4563" y="1227738"/>
            <a:ext cx="10003860" cy="1477328"/>
          </a:xfrm>
          <a:prstGeom prst="rect">
            <a:avLst/>
          </a:prstGeom>
        </p:spPr>
        <p:txBody>
          <a:bodyPr wrap="square">
            <a:spAutoFit/>
          </a:bodyPr>
          <a:lstStyle/>
          <a:p>
            <a:r>
              <a:rPr lang="en-US" dirty="0"/>
              <a:t>After the group authorization is approved, the owner of the GA can </a:t>
            </a:r>
            <a:r>
              <a:rPr lang="en-US" dirty="0" smtClean="0"/>
              <a:t>cancel </a:t>
            </a:r>
            <a:r>
              <a:rPr lang="en-US" dirty="0"/>
              <a:t>the group authorization. </a:t>
            </a:r>
          </a:p>
          <a:p>
            <a:endParaRPr lang="en-US" dirty="0">
              <a:cs typeface="Arial" pitchFamily="34" charset="0"/>
            </a:endParaRPr>
          </a:p>
          <a:p>
            <a:r>
              <a:rPr lang="en-US" dirty="0" smtClean="0">
                <a:cs typeface="Arial" pitchFamily="34" charset="0"/>
              </a:rPr>
              <a:t> </a:t>
            </a:r>
            <a:endParaRPr lang="en-US" dirty="0">
              <a:cs typeface="Arial" pitchFamily="34" charset="0"/>
            </a:endParaRPr>
          </a:p>
          <a:p>
            <a:endParaRPr lang="en-US" dirty="0">
              <a:cs typeface="Arial" pitchFamily="34" charset="0"/>
            </a:endParaRPr>
          </a:p>
        </p:txBody>
      </p:sp>
    </p:spTree>
    <p:custDataLst>
      <p:tags r:id="rId1"/>
    </p:custDataLst>
    <p:extLst>
      <p:ext uri="{BB962C8B-B14F-4D97-AF65-F5344CB8AC3E}">
        <p14:creationId xmlns:p14="http://schemas.microsoft.com/office/powerpoint/2010/main" val="12994195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br>
              <a:rPr lang="en-US" dirty="0" smtClean="0"/>
            </a:br>
            <a:r>
              <a:rPr lang="en-US" sz="2800" dirty="0" smtClean="0">
                <a:solidFill>
                  <a:srgbClr val="7F7F7F"/>
                </a:solidFill>
              </a:rPr>
              <a:t>Group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110</a:t>
            </a:fld>
            <a:endParaRPr lang="en-GB" dirty="0"/>
          </a:p>
        </p:txBody>
      </p:sp>
      <p:grpSp>
        <p:nvGrpSpPr>
          <p:cNvPr id="7" name="Group 6"/>
          <p:cNvGrpSpPr/>
          <p:nvPr/>
        </p:nvGrpSpPr>
        <p:grpSpPr>
          <a:xfrm>
            <a:off x="529244" y="1682374"/>
            <a:ext cx="11154761" cy="4583376"/>
            <a:chOff x="1008972" y="1539842"/>
            <a:chExt cx="10154003" cy="5254470"/>
          </a:xfrm>
        </p:grpSpPr>
        <p:grpSp>
          <p:nvGrpSpPr>
            <p:cNvPr id="6" name="Group 5"/>
            <p:cNvGrpSpPr/>
            <p:nvPr/>
          </p:nvGrpSpPr>
          <p:grpSpPr>
            <a:xfrm>
              <a:off x="1029025" y="1539842"/>
              <a:ext cx="10133949" cy="1194704"/>
              <a:chOff x="1143000" y="1539842"/>
              <a:chExt cx="10133949" cy="1194704"/>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sp>
            <p:nvSpPr>
              <p:cNvPr id="12" name="Rounded Rectangle 11"/>
              <p:cNvSpPr/>
              <p:nvPr/>
            </p:nvSpPr>
            <p:spPr bwMode="auto">
              <a:xfrm>
                <a:off x="6415580" y="1550488"/>
                <a:ext cx="4861369" cy="1184058"/>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b="1" dirty="0" smtClean="0">
                    <a:solidFill>
                      <a:schemeClr val="bg1"/>
                    </a:solidFill>
                  </a:rPr>
                  <a:t>A GA must have at least 2 travelers.</a:t>
                </a:r>
                <a:endParaRPr lang="en-US" b="1" dirty="0">
                  <a:solidFill>
                    <a:schemeClr val="bg1"/>
                  </a:solidFill>
                </a:endParaRPr>
              </a:p>
            </p:txBody>
          </p:sp>
        </p:grpSp>
        <p:grpSp>
          <p:nvGrpSpPr>
            <p:cNvPr id="15" name="Group 14"/>
            <p:cNvGrpSpPr/>
            <p:nvPr/>
          </p:nvGrpSpPr>
          <p:grpSpPr>
            <a:xfrm>
              <a:off x="1029025" y="2893098"/>
              <a:ext cx="10133949" cy="1216263"/>
              <a:chOff x="1143000" y="1539842"/>
              <a:chExt cx="10133949" cy="121626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9" name="Group 18"/>
              <p:cNvGrpSpPr/>
              <p:nvPr/>
            </p:nvGrpSpPr>
            <p:grpSpPr>
              <a:xfrm>
                <a:off x="6415580" y="1550487"/>
                <a:ext cx="4861369" cy="1205618"/>
                <a:chOff x="6172200" y="1828799"/>
                <a:chExt cx="4800600" cy="1451454"/>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44342" y="1862777"/>
                  <a:ext cx="4684994" cy="1417476"/>
                </a:xfrm>
                <a:prstGeom prst="rect">
                  <a:avLst/>
                </a:prstGeom>
                <a:noFill/>
              </p:spPr>
              <p:txBody>
                <a:bodyPr wrap="square" lIns="0" tIns="0" rIns="0" bIns="0" rtlCol="0" anchor="ctr">
                  <a:noAutofit/>
                </a:bodyPr>
                <a:lstStyle/>
                <a:p>
                  <a:r>
                    <a:rPr lang="en-US" b="1" dirty="0" smtClean="0">
                      <a:solidFill>
                        <a:schemeClr val="bg1"/>
                      </a:solidFill>
                    </a:rPr>
                    <a:t>No, all travelers on a GA must be in the same minor customer.</a:t>
                  </a:r>
                  <a:endParaRPr lang="en-US" b="1" dirty="0">
                    <a:solidFill>
                      <a:schemeClr val="bg1"/>
                    </a:solidFill>
                  </a:endParaRP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True</a:t>
                  </a:r>
                  <a:endParaRPr lang="en-US" b="1" dirty="0">
                    <a:solidFill>
                      <a:schemeClr val="bg1"/>
                    </a:solidFill>
                  </a:endParaRP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smtClean="0">
                      <a:solidFill>
                        <a:schemeClr val="bg1"/>
                      </a:solidFill>
                    </a:rPr>
                    <a:t>The authorization will route for approval.</a:t>
                  </a:r>
                  <a:endParaRPr lang="en-US" b="1" dirty="0">
                    <a:solidFill>
                      <a:schemeClr val="bg1"/>
                    </a:solidFill>
                  </a:endParaRPr>
                </a:p>
              </p:txBody>
            </p:sp>
          </p:grpSp>
        </p:grpSp>
      </p:grpSp>
      <p:sp>
        <p:nvSpPr>
          <p:cNvPr id="10" name="Rectangle 9"/>
          <p:cNvSpPr/>
          <p:nvPr/>
        </p:nvSpPr>
        <p:spPr>
          <a:xfrm>
            <a:off x="731015" y="1870163"/>
            <a:ext cx="4879081" cy="646331"/>
          </a:xfrm>
          <a:prstGeom prst="rect">
            <a:avLst/>
          </a:prstGeom>
        </p:spPr>
        <p:txBody>
          <a:bodyPr wrap="square">
            <a:spAutoFit/>
          </a:bodyPr>
          <a:lstStyle/>
          <a:p>
            <a:r>
              <a:rPr lang="en-US" b="1" dirty="0">
                <a:solidFill>
                  <a:schemeClr val="bg1"/>
                </a:solidFill>
              </a:rPr>
              <a:t>What is the minimum number of travelers </a:t>
            </a:r>
            <a:r>
              <a:rPr lang="en-US" b="1" dirty="0" smtClean="0">
                <a:solidFill>
                  <a:schemeClr val="bg1"/>
                </a:solidFill>
              </a:rPr>
              <a:t>needed for </a:t>
            </a:r>
            <a:r>
              <a:rPr lang="en-US" b="1" dirty="0">
                <a:solidFill>
                  <a:schemeClr val="bg1"/>
                </a:solidFill>
              </a:rPr>
              <a:t>a group authorization? </a:t>
            </a:r>
          </a:p>
        </p:txBody>
      </p:sp>
      <p:sp>
        <p:nvSpPr>
          <p:cNvPr id="16" name="Rectangle 15"/>
          <p:cNvSpPr/>
          <p:nvPr/>
        </p:nvSpPr>
        <p:spPr>
          <a:xfrm>
            <a:off x="731014" y="2897747"/>
            <a:ext cx="4831585" cy="923330"/>
          </a:xfrm>
          <a:prstGeom prst="rect">
            <a:avLst/>
          </a:prstGeom>
        </p:spPr>
        <p:txBody>
          <a:bodyPr wrap="square">
            <a:spAutoFit/>
          </a:bodyPr>
          <a:lstStyle/>
          <a:p>
            <a:r>
              <a:rPr lang="en-US" b="1" dirty="0">
                <a:solidFill>
                  <a:schemeClr val="bg1"/>
                </a:solidFill>
              </a:rPr>
              <a:t>Can you create one group authorization </a:t>
            </a:r>
            <a:r>
              <a:rPr lang="en-US" b="1" dirty="0" smtClean="0">
                <a:solidFill>
                  <a:schemeClr val="bg1"/>
                </a:solidFill>
              </a:rPr>
              <a:t>for  </a:t>
            </a:r>
            <a:r>
              <a:rPr lang="en-US" b="1" dirty="0">
                <a:solidFill>
                  <a:schemeClr val="bg1"/>
                </a:solidFill>
              </a:rPr>
              <a:t>travelers that are in different </a:t>
            </a:r>
            <a:r>
              <a:rPr lang="en-US" b="1" dirty="0" smtClean="0">
                <a:solidFill>
                  <a:schemeClr val="bg1"/>
                </a:solidFill>
              </a:rPr>
              <a:t>workgroups (Minor </a:t>
            </a:r>
            <a:r>
              <a:rPr lang="en-US" b="1" dirty="0">
                <a:solidFill>
                  <a:schemeClr val="bg1"/>
                </a:solidFill>
              </a:rPr>
              <a:t>Customers) ?</a:t>
            </a:r>
          </a:p>
        </p:txBody>
      </p:sp>
      <p:sp>
        <p:nvSpPr>
          <p:cNvPr id="17" name="Rectangle 16"/>
          <p:cNvSpPr/>
          <p:nvPr/>
        </p:nvSpPr>
        <p:spPr>
          <a:xfrm>
            <a:off x="731014" y="4121552"/>
            <a:ext cx="4755386" cy="830997"/>
          </a:xfrm>
          <a:prstGeom prst="rect">
            <a:avLst/>
          </a:prstGeom>
        </p:spPr>
        <p:txBody>
          <a:bodyPr wrap="square">
            <a:spAutoFit/>
          </a:bodyPr>
          <a:lstStyle/>
          <a:p>
            <a:r>
              <a:rPr lang="en-US" sz="1600" b="1" dirty="0" smtClean="0">
                <a:solidFill>
                  <a:schemeClr val="bg1"/>
                </a:solidFill>
              </a:rPr>
              <a:t>Once a group authorization is approved, travelers can begin creating their trip from the At a Glance or Trips page. True or False ?</a:t>
            </a:r>
            <a:endParaRPr lang="en-US" sz="1600" b="1" dirty="0">
              <a:solidFill>
                <a:schemeClr val="bg1"/>
              </a:solidFill>
            </a:endParaRPr>
          </a:p>
        </p:txBody>
      </p:sp>
      <p:sp>
        <p:nvSpPr>
          <p:cNvPr id="38" name="Rectangle 37"/>
          <p:cNvSpPr/>
          <p:nvPr/>
        </p:nvSpPr>
        <p:spPr>
          <a:xfrm>
            <a:off x="731014" y="5252451"/>
            <a:ext cx="4831586" cy="1015663"/>
          </a:xfrm>
          <a:prstGeom prst="rect">
            <a:avLst/>
          </a:prstGeom>
        </p:spPr>
        <p:txBody>
          <a:bodyPr wrap="square">
            <a:spAutoFit/>
          </a:bodyPr>
          <a:lstStyle/>
          <a:p>
            <a:r>
              <a:rPr lang="en-US" sz="1500" b="1" dirty="0">
                <a:solidFill>
                  <a:schemeClr val="bg1"/>
                </a:solidFill>
              </a:rPr>
              <a:t>If the traveler creates a trip that exceeds the </a:t>
            </a:r>
          </a:p>
          <a:p>
            <a:r>
              <a:rPr lang="en-US" sz="1500" b="1" dirty="0">
                <a:solidFill>
                  <a:schemeClr val="bg1"/>
                </a:solidFill>
              </a:rPr>
              <a:t>per trip expense amount entered on the GA, what happens when the traveler clicks Complete Authorization?</a:t>
            </a:r>
          </a:p>
        </p:txBody>
      </p:sp>
    </p:spTree>
    <p:custDataLst>
      <p:tags r:id="rId1"/>
    </p:custDataLst>
    <p:extLst>
      <p:ext uri="{BB962C8B-B14F-4D97-AF65-F5344CB8AC3E}">
        <p14:creationId xmlns:p14="http://schemas.microsoft.com/office/powerpoint/2010/main" val="12620811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Creating </a:t>
            </a:r>
            <a:br>
              <a:rPr lang="en-US" sz="8000" dirty="0" smtClean="0"/>
            </a:br>
            <a:r>
              <a:rPr lang="en-US" sz="8000" dirty="0" smtClean="0"/>
              <a:t>Supplemental Vouchers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111</a:t>
            </a:fld>
            <a:endParaRPr lang="en-GB" dirty="0">
              <a:solidFill>
                <a:schemeClr val="bg1"/>
              </a:solidFill>
            </a:endParaRPr>
          </a:p>
        </p:txBody>
      </p:sp>
    </p:spTree>
    <p:custDataLst>
      <p:tags r:id="rId1"/>
    </p:custDataLst>
    <p:extLst>
      <p:ext uri="{BB962C8B-B14F-4D97-AF65-F5344CB8AC3E}">
        <p14:creationId xmlns:p14="http://schemas.microsoft.com/office/powerpoint/2010/main" val="36747712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Supplemental Vouchers</a:t>
            </a:r>
            <a:endParaRPr lang="en-US" dirty="0"/>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Content Placeholder 12"/>
          <p:cNvSpPr>
            <a:spLocks noGrp="1"/>
          </p:cNvSpPr>
          <p:nvPr>
            <p:ph sz="quarter" idx="13"/>
          </p:nvPr>
        </p:nvSpPr>
        <p:spPr>
          <a:xfrm>
            <a:off x="502920" y="1463041"/>
            <a:ext cx="11188769" cy="746760"/>
          </a:xfrm>
        </p:spPr>
        <p:txBody>
          <a:bodyPr/>
          <a:lstStyle/>
          <a:p>
            <a:pPr marL="0" indent="0">
              <a:buNone/>
            </a:pPr>
            <a:r>
              <a:rPr lang="en-US" sz="1800" b="1" dirty="0">
                <a:solidFill>
                  <a:srgbClr val="333F48"/>
                </a:solidFill>
              </a:rPr>
              <a:t>A supplemental voucher is created, after </a:t>
            </a:r>
            <a:r>
              <a:rPr lang="en-US" sz="1800" b="1" dirty="0" smtClean="0">
                <a:solidFill>
                  <a:srgbClr val="333F48"/>
                </a:solidFill>
              </a:rPr>
              <a:t>the </a:t>
            </a:r>
            <a:r>
              <a:rPr lang="en-US" sz="1800" b="1" dirty="0">
                <a:solidFill>
                  <a:srgbClr val="333F48"/>
                </a:solidFill>
              </a:rPr>
              <a:t>final voucher is complete, to cover travel expenses that </a:t>
            </a:r>
            <a:r>
              <a:rPr lang="en-US" sz="1800" b="1" dirty="0" smtClean="0">
                <a:solidFill>
                  <a:srgbClr val="333F48"/>
                </a:solidFill>
              </a:rPr>
              <a:t>were not included </a:t>
            </a:r>
            <a:r>
              <a:rPr lang="en-US" sz="1800" b="1" dirty="0">
                <a:solidFill>
                  <a:srgbClr val="333F48"/>
                </a:solidFill>
              </a:rPr>
              <a:t>on other vouchers. </a:t>
            </a:r>
          </a:p>
        </p:txBody>
      </p:sp>
      <p:pic>
        <p:nvPicPr>
          <p:cNvPr id="14" name="Content Placeholder 11"/>
          <p:cNvPicPr>
            <a:picLocks noChangeAspect="1"/>
          </p:cNvPicPr>
          <p:nvPr/>
        </p:nvPicPr>
        <p:blipFill>
          <a:blip r:embed="rId4"/>
          <a:stretch>
            <a:fillRect/>
          </a:stretch>
        </p:blipFill>
        <p:spPr>
          <a:xfrm>
            <a:off x="500063" y="2490762"/>
            <a:ext cx="11188700" cy="29956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341759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- 6</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113</a:t>
            </a:fld>
            <a:endParaRPr lang="en-GB" dirty="0"/>
          </a:p>
        </p:txBody>
      </p:sp>
      <p:sp>
        <p:nvSpPr>
          <p:cNvPr id="7" name="Content Placeholder 6"/>
          <p:cNvSpPr>
            <a:spLocks noGrp="1"/>
          </p:cNvSpPr>
          <p:nvPr>
            <p:ph sz="quarter" idx="13"/>
          </p:nvPr>
        </p:nvSpPr>
        <p:spPr>
          <a:xfrm>
            <a:off x="499994" y="1460810"/>
            <a:ext cx="11481587" cy="4582803"/>
          </a:xfrm>
        </p:spPr>
        <p:txBody>
          <a:bodyPr>
            <a:noAutofit/>
          </a:bodyPr>
          <a:lstStyle/>
          <a:p>
            <a:pPr>
              <a:buNone/>
            </a:pPr>
            <a:r>
              <a:rPr lang="en-US" sz="1800" b="1" dirty="0" smtClean="0">
                <a:solidFill>
                  <a:srgbClr val="333F48"/>
                </a:solidFill>
              </a:rPr>
              <a:t>Create Supplemental Voucher</a:t>
            </a:r>
            <a:endParaRPr lang="en-US" sz="1800" b="1" dirty="0">
              <a:solidFill>
                <a:srgbClr val="333F48"/>
              </a:solidFill>
            </a:endParaRPr>
          </a:p>
          <a:p>
            <a:pPr marL="0" indent="0">
              <a:buNone/>
            </a:pPr>
            <a:r>
              <a:rPr lang="en-US" sz="1800" dirty="0" smtClean="0">
                <a:solidFill>
                  <a:srgbClr val="333F48"/>
                </a:solidFill>
              </a:rPr>
              <a:t>The </a:t>
            </a:r>
            <a:r>
              <a:rPr lang="en-US" sz="1800" dirty="0">
                <a:solidFill>
                  <a:srgbClr val="333F48"/>
                </a:solidFill>
              </a:rPr>
              <a:t>traveler has returned from </a:t>
            </a:r>
            <a:r>
              <a:rPr lang="en-US" sz="1800" dirty="0" smtClean="0">
                <a:solidFill>
                  <a:srgbClr val="333F48"/>
                </a:solidFill>
              </a:rPr>
              <a:t>a recent trip.  A final voucher has been approved and the traveler has been reimbursed. </a:t>
            </a:r>
          </a:p>
          <a:p>
            <a:pPr marL="0" indent="0">
              <a:buNone/>
            </a:pPr>
            <a:r>
              <a:rPr lang="en-US" sz="1800" dirty="0" smtClean="0">
                <a:solidFill>
                  <a:srgbClr val="333F48"/>
                </a:solidFill>
              </a:rPr>
              <a:t>The traveler realized they forgot to include several expenses and would like to submit those for reimbursement.  </a:t>
            </a:r>
            <a:endParaRPr lang="en-US" sz="1800" dirty="0">
              <a:solidFill>
                <a:srgbClr val="333F48"/>
              </a:solidFill>
            </a:endParaRPr>
          </a:p>
          <a:p>
            <a:pPr marL="0" indent="0">
              <a:buNone/>
            </a:pPr>
            <a:r>
              <a:rPr lang="en-US" sz="1800" dirty="0" smtClean="0">
                <a:solidFill>
                  <a:srgbClr val="333F48"/>
                </a:solidFill>
              </a:rPr>
              <a:t>Create </a:t>
            </a:r>
            <a:r>
              <a:rPr lang="en-US" sz="1800" dirty="0">
                <a:solidFill>
                  <a:srgbClr val="333F48"/>
                </a:solidFill>
              </a:rPr>
              <a:t>a </a:t>
            </a:r>
            <a:r>
              <a:rPr lang="en-US" sz="1800" dirty="0" smtClean="0">
                <a:solidFill>
                  <a:srgbClr val="333F48"/>
                </a:solidFill>
              </a:rPr>
              <a:t>supplemental voucher, </a:t>
            </a:r>
            <a:r>
              <a:rPr lang="en-US" sz="1800" dirty="0">
                <a:solidFill>
                  <a:srgbClr val="333F48"/>
                </a:solidFill>
              </a:rPr>
              <a:t>enter the expenses below and submit it for approval.</a:t>
            </a:r>
          </a:p>
          <a:p>
            <a:pPr>
              <a:buNone/>
            </a:pPr>
            <a:endParaRPr lang="en-US" sz="1800" dirty="0" smtClean="0">
              <a:solidFill>
                <a:srgbClr val="333F48"/>
              </a:solidFill>
            </a:endParaRPr>
          </a:p>
          <a:p>
            <a:pPr>
              <a:buNone/>
            </a:pPr>
            <a:r>
              <a:rPr lang="en-US" sz="1800" b="1" dirty="0" smtClean="0">
                <a:solidFill>
                  <a:srgbClr val="333F48"/>
                </a:solidFill>
              </a:rPr>
              <a:t>Expenses:</a:t>
            </a:r>
            <a:endParaRPr lang="en-US" sz="1800" b="1" dirty="0">
              <a:solidFill>
                <a:srgbClr val="333F48"/>
              </a:solidFill>
            </a:endParaRPr>
          </a:p>
          <a:p>
            <a:pPr>
              <a:buNone/>
            </a:pPr>
            <a:r>
              <a:rPr lang="en-US" sz="1800" dirty="0" smtClean="0">
                <a:solidFill>
                  <a:srgbClr val="333F48"/>
                </a:solidFill>
              </a:rPr>
              <a:t>Taxi 		$16 hotel </a:t>
            </a:r>
            <a:r>
              <a:rPr lang="en-US" sz="1800" dirty="0">
                <a:solidFill>
                  <a:srgbClr val="333F48"/>
                </a:solidFill>
              </a:rPr>
              <a:t>to office</a:t>
            </a:r>
          </a:p>
          <a:p>
            <a:pPr>
              <a:buNone/>
            </a:pPr>
            <a:r>
              <a:rPr lang="en-US" sz="1800" dirty="0" smtClean="0">
                <a:solidFill>
                  <a:srgbClr val="333F48"/>
                </a:solidFill>
              </a:rPr>
              <a:t>Taxi		$22.50 office to hotel</a:t>
            </a:r>
          </a:p>
          <a:p>
            <a:pPr>
              <a:buNone/>
            </a:pPr>
            <a:r>
              <a:rPr lang="en-US" sz="1800" dirty="0" smtClean="0">
                <a:solidFill>
                  <a:srgbClr val="333F48"/>
                </a:solidFill>
              </a:rPr>
              <a:t>TNC Lyft or Uber	$19 hotel to airport</a:t>
            </a:r>
            <a:endParaRPr lang="en-US" sz="1800" dirty="0">
              <a:solidFill>
                <a:srgbClr val="333F48"/>
              </a:solidFill>
            </a:endParaRPr>
          </a:p>
          <a:p>
            <a:pPr lvl="1">
              <a:buNone/>
            </a:pPr>
            <a:endParaRPr lang="en-US" sz="1600" b="1" dirty="0">
              <a:solidFill>
                <a:srgbClr val="333F48"/>
              </a:solidFill>
            </a:endParaRPr>
          </a:p>
          <a:p>
            <a:pPr>
              <a:buNone/>
            </a:pPr>
            <a:r>
              <a:rPr lang="en-US" sz="1400" dirty="0" smtClean="0"/>
              <a:t>	</a:t>
            </a:r>
          </a:p>
        </p:txBody>
      </p:sp>
      <p:sp>
        <p:nvSpPr>
          <p:cNvPr id="8" name="Footer Placeholder 7"/>
          <p:cNvSpPr>
            <a:spLocks noGrp="1"/>
          </p:cNvSpPr>
          <p:nvPr>
            <p:ph type="ftr" sz="quarter" idx="4294967295"/>
          </p:nvPr>
        </p:nvSpPr>
        <p:spPr>
          <a:xfrm>
            <a:off x="9461500" y="6557963"/>
            <a:ext cx="2730500" cy="90487"/>
          </a:xfrm>
        </p:spPr>
        <p:txBody>
          <a:bodyPr/>
          <a:lstStyle/>
          <a:p>
            <a:r>
              <a:rPr lang="en-US" dirty="0" smtClean="0"/>
              <a:t>© 2021 CW Government Travel, In                                     </a:t>
            </a:r>
            <a:endParaRPr lang="en-US" dirty="0"/>
          </a:p>
        </p:txBody>
      </p:sp>
    </p:spTree>
    <p:custDataLst>
      <p:tags r:id="rId1"/>
    </p:custDataLst>
    <p:extLst>
      <p:ext uri="{BB962C8B-B14F-4D97-AF65-F5344CB8AC3E}">
        <p14:creationId xmlns:p14="http://schemas.microsoft.com/office/powerpoint/2010/main" val="7382031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Supplemental Voucher</a:t>
            </a:r>
            <a:endParaRPr lang="en-US" dirty="0"/>
          </a:p>
        </p:txBody>
      </p:sp>
      <p:sp>
        <p:nvSpPr>
          <p:cNvPr id="7" name="Footer Placeholder 6"/>
          <p:cNvSpPr>
            <a:spLocks noGrp="1"/>
          </p:cNvSpPr>
          <p:nvPr>
            <p:ph type="ftr" sz="quarter" idx="11"/>
          </p:nvPr>
        </p:nvSpPr>
        <p:spPr/>
        <p:txBody>
          <a:bodyPr/>
          <a:lstStyle/>
          <a:p>
            <a:r>
              <a:rPr lang="en-US" dirty="0" smtClean="0"/>
              <a:t>© 2021 CW Government Travel, In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114</a:t>
            </a:fld>
            <a:endParaRPr lang="en-GB" dirty="0"/>
          </a:p>
        </p:txBody>
      </p:sp>
      <p:pic>
        <p:nvPicPr>
          <p:cNvPr id="1026" name="Picture 2" descr="C:\Users\ucam220\AppData\Local\Temp\SNAGHTML2194702b.PN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109133" y="1511111"/>
            <a:ext cx="9961059" cy="458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725300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a Supplemental Voucher</a:t>
            </a:r>
            <a:br>
              <a:rPr lang="en-US" dirty="0" smtClean="0"/>
            </a:br>
            <a:r>
              <a:rPr lang="en-US" sz="2400" dirty="0" smtClean="0">
                <a:solidFill>
                  <a:srgbClr val="7F7F7F"/>
                </a:solidFill>
              </a:rPr>
              <a:t>Step 1: Basic Information      </a:t>
            </a:r>
            <a:endParaRPr lang="en-US" sz="2400" dirty="0">
              <a:solidFill>
                <a:srgbClr val="7F7F7F"/>
              </a:solidFill>
            </a:endParaRP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115</a:t>
            </a:fld>
            <a:endParaRPr lang="en-US" noProof="0" dirty="0"/>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89560" y="1524000"/>
            <a:ext cx="9237190" cy="4583113"/>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4294967295"/>
          </p:nvPr>
        </p:nvSpPr>
        <p:spPr>
          <a:xfrm>
            <a:off x="9461500" y="6557963"/>
            <a:ext cx="2730500" cy="90487"/>
          </a:xfrm>
        </p:spPr>
        <p:txBody>
          <a:body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27052695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Supplemental Voucher</a:t>
            </a:r>
            <a:br>
              <a:rPr lang="en-US" dirty="0" smtClean="0"/>
            </a:br>
            <a:r>
              <a:rPr lang="en-US" sz="2400" dirty="0" smtClean="0">
                <a:solidFill>
                  <a:srgbClr val="7F7F7F"/>
                </a:solidFill>
              </a:rPr>
              <a:t>Step 2: Expenses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2107873" y="1460500"/>
            <a:ext cx="797308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383285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Supplemental Voucher </a:t>
            </a:r>
            <a:br>
              <a:rPr lang="en-US" dirty="0" smtClean="0"/>
            </a:br>
            <a:r>
              <a:rPr lang="en-US" sz="2400" dirty="0" smtClean="0">
                <a:solidFill>
                  <a:srgbClr val="7F7F7F"/>
                </a:solidFill>
              </a:rPr>
              <a:t>Step 3: Accounting</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7561" y="1460500"/>
            <a:ext cx="11173704"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491346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Supplemental Voucher</a:t>
            </a:r>
            <a:br>
              <a:rPr lang="en-US" dirty="0" smtClean="0"/>
            </a:br>
            <a:r>
              <a:rPr lang="en-US" sz="2400" dirty="0" smtClean="0">
                <a:solidFill>
                  <a:srgbClr val="7F7F7F"/>
                </a:solidFill>
              </a:rPr>
              <a:t>Step 4: Summary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291828" y="1460500"/>
            <a:ext cx="7608344" cy="47799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0631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r>
              <a:rPr lang="en-US" dirty="0" smtClean="0"/>
              <a:t/>
            </a:r>
            <a:br>
              <a:rPr lang="en-US" dirty="0" smtClean="0"/>
            </a:br>
            <a:r>
              <a:rPr lang="en-US" sz="2400" dirty="0" smtClean="0">
                <a:solidFill>
                  <a:srgbClr val="7F7F7F"/>
                </a:solidFill>
              </a:rPr>
              <a:t>Trip Dashboard</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068" y="2209800"/>
            <a:ext cx="10146471" cy="330264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08987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Supplemental Voucher</a:t>
            </a:r>
            <a:br>
              <a:rPr lang="en-US" dirty="0" smtClean="0"/>
            </a:br>
            <a:r>
              <a:rPr lang="en-US" sz="2400" dirty="0" smtClean="0">
                <a:solidFill>
                  <a:srgbClr val="7F7F7F"/>
                </a:solidFill>
              </a:rPr>
              <a:t>Sending Voucher to Approver</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511300" y="1460500"/>
            <a:ext cx="916622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250307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120</a:t>
            </a:fld>
            <a:endParaRPr lang="en-GB" dirty="0"/>
          </a:p>
        </p:txBody>
      </p:sp>
      <p:sp>
        <p:nvSpPr>
          <p:cNvPr id="7" name="Content Placeholder 6"/>
          <p:cNvSpPr>
            <a:spLocks noGrp="1"/>
          </p:cNvSpPr>
          <p:nvPr>
            <p:ph sz="quarter" idx="13"/>
          </p:nvPr>
        </p:nvSpPr>
        <p:spPr/>
        <p:txBody>
          <a:bodyPr/>
          <a:lstStyle/>
          <a:p>
            <a:pPr marL="0" indent="0">
              <a:buNone/>
            </a:pPr>
            <a:r>
              <a:rPr lang="en-US" sz="2400" b="1" dirty="0" smtClean="0">
                <a:solidFill>
                  <a:srgbClr val="333F48"/>
                </a:solidFill>
              </a:rPr>
              <a:t>For </a:t>
            </a:r>
            <a:r>
              <a:rPr lang="en-US" sz="2400" b="1" dirty="0">
                <a:solidFill>
                  <a:srgbClr val="333F48"/>
                </a:solidFill>
              </a:rPr>
              <a:t>more information on </a:t>
            </a:r>
            <a:r>
              <a:rPr lang="en-US" sz="2400" b="1" dirty="0" smtClean="0">
                <a:solidFill>
                  <a:srgbClr val="333F48"/>
                </a:solidFill>
              </a:rPr>
              <a:t>creating amendments, open authorizations, group authorizations and vouchers in </a:t>
            </a:r>
            <a:r>
              <a:rPr lang="en-US" sz="2400" b="1" dirty="0">
                <a:solidFill>
                  <a:srgbClr val="333F48"/>
                </a:solidFill>
              </a:rPr>
              <a:t>E2 Solutions, </a:t>
            </a:r>
            <a:r>
              <a:rPr lang="en-US" sz="2400" b="1" dirty="0" smtClean="0">
                <a:solidFill>
                  <a:srgbClr val="333F48"/>
                </a:solidFill>
              </a:rPr>
              <a:t>access Online Help to view Computer Based Tutorials, User Guides and Quick Reference Cards:</a:t>
            </a:r>
          </a:p>
          <a:p>
            <a:pPr marL="0" indent="0">
              <a:buNone/>
            </a:pPr>
            <a:endParaRPr lang="en-US" b="1" dirty="0">
              <a:solidFill>
                <a:srgbClr val="333F48"/>
              </a:solidFill>
            </a:endParaRPr>
          </a:p>
          <a:p>
            <a:pPr fontAlgn="t"/>
            <a:r>
              <a:rPr lang="en-US" sz="2000" b="1" dirty="0" smtClean="0">
                <a:solidFill>
                  <a:srgbClr val="333F48"/>
                </a:solidFill>
              </a:rPr>
              <a:t>QRC 23: Changing Reservations</a:t>
            </a:r>
          </a:p>
          <a:p>
            <a:pPr fontAlgn="t"/>
            <a:r>
              <a:rPr lang="en-US" sz="2000" b="1" dirty="0" smtClean="0">
                <a:solidFill>
                  <a:srgbClr val="333F48"/>
                </a:solidFill>
              </a:rPr>
              <a:t>UG 26, </a:t>
            </a:r>
            <a:r>
              <a:rPr lang="en-US" sz="2000" b="1" dirty="0">
                <a:solidFill>
                  <a:srgbClr val="333F48"/>
                </a:solidFill>
              </a:rPr>
              <a:t>CBT </a:t>
            </a:r>
            <a:r>
              <a:rPr lang="en-US" sz="2000" b="1" dirty="0" smtClean="0">
                <a:solidFill>
                  <a:srgbClr val="333F48"/>
                </a:solidFill>
              </a:rPr>
              <a:t>26, </a:t>
            </a:r>
            <a:r>
              <a:rPr lang="en-US" sz="2000" b="1" dirty="0">
                <a:solidFill>
                  <a:srgbClr val="333F48"/>
                </a:solidFill>
              </a:rPr>
              <a:t>QRC </a:t>
            </a:r>
            <a:r>
              <a:rPr lang="en-US" sz="2000" b="1" dirty="0" smtClean="0">
                <a:solidFill>
                  <a:srgbClr val="333F48"/>
                </a:solidFill>
              </a:rPr>
              <a:t>26:  Amending Authorizations</a:t>
            </a:r>
            <a:endParaRPr lang="en-US" sz="2000" b="1" dirty="0">
              <a:solidFill>
                <a:srgbClr val="333F48"/>
              </a:solidFill>
            </a:endParaRPr>
          </a:p>
          <a:p>
            <a:pPr fontAlgn="t"/>
            <a:r>
              <a:rPr lang="en-US" sz="2000" b="1" dirty="0">
                <a:solidFill>
                  <a:srgbClr val="333F48"/>
                </a:solidFill>
              </a:rPr>
              <a:t>UG 40, CBT 40, QRC 40:  Creating </a:t>
            </a:r>
            <a:r>
              <a:rPr lang="en-US" sz="2000" b="1" dirty="0" smtClean="0">
                <a:solidFill>
                  <a:srgbClr val="333F48"/>
                </a:solidFill>
              </a:rPr>
              <a:t>Vouchers</a:t>
            </a:r>
          </a:p>
          <a:p>
            <a:pPr fontAlgn="t"/>
            <a:r>
              <a:rPr lang="en-US" sz="2000" b="1" dirty="0" smtClean="0">
                <a:solidFill>
                  <a:srgbClr val="333F48"/>
                </a:solidFill>
              </a:rPr>
              <a:t>UG 60, CBT 60, QRC 60: Creating Open Authorizations</a:t>
            </a:r>
          </a:p>
          <a:p>
            <a:pPr fontAlgn="t"/>
            <a:r>
              <a:rPr lang="en-US" sz="2000" b="1" dirty="0" smtClean="0">
                <a:solidFill>
                  <a:srgbClr val="333F48"/>
                </a:solidFill>
              </a:rPr>
              <a:t>UG 80, CBT 80, QRC 80: Creating Group Authorizations</a:t>
            </a:r>
            <a:endParaRPr lang="en-US" sz="2000" b="1" dirty="0">
              <a:solidFill>
                <a:srgbClr val="333F48"/>
              </a:solidFill>
            </a:endParaRPr>
          </a:p>
          <a:p>
            <a:pPr marL="0" indent="0" fontAlgn="t">
              <a:buNone/>
            </a:pPr>
            <a:endParaRPr lang="en-US" b="1" dirty="0" smtClean="0">
              <a:solidFill>
                <a:srgbClr val="333F48"/>
              </a:solidFill>
            </a:endParaRPr>
          </a:p>
        </p:txBody>
      </p:sp>
      <p:sp>
        <p:nvSpPr>
          <p:cNvPr id="4" name="Footer Placeholder 3"/>
          <p:cNvSpPr>
            <a:spLocks noGrp="1"/>
          </p:cNvSpPr>
          <p:nvPr>
            <p:ph type="ftr" sz="quarter" idx="3"/>
          </p:nvPr>
        </p:nvSpPr>
        <p:spPr/>
        <p:txBody>
          <a:body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41878155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solidFill>
                  <a:schemeClr val="bg1"/>
                </a:solidFill>
              </a:rPr>
              <a:t>Questions ?</a:t>
            </a:r>
            <a:endParaRPr lang="en-US" sz="8000"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pPr/>
              <a:t>121</a:t>
            </a:fld>
            <a:endParaRPr lang="en-GB" dirty="0"/>
          </a:p>
        </p:txBody>
      </p:sp>
      <p:sp>
        <p:nvSpPr>
          <p:cNvPr id="4" name="Footer Placeholder 3"/>
          <p:cNvSpPr>
            <a:spLocks noGrp="1"/>
          </p:cNvSpPr>
          <p:nvPr>
            <p:ph type="ftr" sz="quarter" idx="4294967295"/>
          </p:nvPr>
        </p:nvSpPr>
        <p:spPr/>
        <p:txBody>
          <a:body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114456060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036425" y="6707188"/>
            <a:ext cx="155575" cy="92075"/>
          </a:xfrm>
        </p:spPr>
        <p:txBody>
          <a:bodyPr/>
          <a:lstStyle/>
          <a:p>
            <a:fld id="{4C6B7127-9F77-471E-BA61-1540CB2C57B2}" type="slidenum">
              <a:rPr lang="en-GB" smtClean="0"/>
              <a:pPr/>
              <a:t>122</a:t>
            </a:fld>
            <a:endParaRPr lang="en-GB" dirty="0"/>
          </a:p>
        </p:txBody>
      </p:sp>
      <p:sp>
        <p:nvSpPr>
          <p:cNvPr id="4" name="Footer Placeholder 3"/>
          <p:cNvSpPr>
            <a:spLocks noGrp="1"/>
          </p:cNvSpPr>
          <p:nvPr>
            <p:ph type="ftr" sz="quarter" idx="4294967295"/>
          </p:nvPr>
        </p:nvSpPr>
        <p:spPr>
          <a:xfrm>
            <a:off x="6858000" y="6648450"/>
            <a:ext cx="5334000" cy="209550"/>
          </a:xfrm>
        </p:spPr>
        <p:txBody>
          <a:bodyPr/>
          <a:lstStyle/>
          <a:p>
            <a:r>
              <a:rPr lang="en-US" dirty="0" smtClean="0"/>
              <a:t>© 2021 CW Government Travel, Inc     </a:t>
            </a:r>
            <a:endParaRPr lang="en-US" dirty="0"/>
          </a:p>
        </p:txBody>
      </p:sp>
    </p:spTree>
    <p:custDataLst>
      <p:tags r:id="rId1"/>
    </p:custDataLst>
    <p:extLst>
      <p:ext uri="{BB962C8B-B14F-4D97-AF65-F5344CB8AC3E}">
        <p14:creationId xmlns:p14="http://schemas.microsoft.com/office/powerpoint/2010/main" val="1395984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Step 1: Basic Information</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pPr lvl="0"/>
            <a:r>
              <a:rPr lang="en-US" noProof="0" dirty="0" smtClean="0"/>
              <a:t>© 2021 CW Government Travel, Inc                                                     </a:t>
            </a:r>
            <a:endParaRPr lang="en-US" noProof="0" dirty="0"/>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12</a:t>
            </a:fld>
            <a:endParaRPr lang="en-US" noProof="0"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561274" y="1650640"/>
            <a:ext cx="5708611"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8028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Step 2: Reservation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453811" y="1512887"/>
            <a:ext cx="928437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411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Changing Existing Reservation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503937" y="1890152"/>
            <a:ext cx="11180952" cy="37238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0594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Changing Existing </a:t>
            </a:r>
            <a:r>
              <a:rPr lang="en-US" sz="2400" dirty="0" smtClean="0">
                <a:solidFill>
                  <a:srgbClr val="7F7F7F"/>
                </a:solidFill>
              </a:rPr>
              <a:t>Reservation</a:t>
            </a:r>
            <a:endParaRPr lang="en-US" sz="2400"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Content Placeholder 8"/>
          <p:cNvPicPr>
            <a:picLocks noGrp="1" noChangeAspect="1"/>
          </p:cNvPicPr>
          <p:nvPr>
            <p:ph sz="quarter" idx="13"/>
          </p:nvPr>
        </p:nvPicPr>
        <p:blipFill>
          <a:blip r:embed="rId4"/>
          <a:stretch>
            <a:fillRect/>
          </a:stretch>
        </p:blipFill>
        <p:spPr>
          <a:xfrm>
            <a:off x="533400" y="1524000"/>
            <a:ext cx="6228525" cy="4583113"/>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a:xfrm rot="16200000">
            <a:off x="2583857" y="1780542"/>
            <a:ext cx="2846045" cy="4051359"/>
          </a:xfrm>
          <a:prstGeom prst="triangle">
            <a:avLst>
              <a:gd name="adj" fmla="val 36522"/>
            </a:avLst>
          </a:prstGeom>
          <a:solidFill>
            <a:srgbClr val="CCCCCC">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558" y="2383201"/>
            <a:ext cx="5949023" cy="284604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55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Changing Flights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93434" y="1460500"/>
            <a:ext cx="900195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1275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Changing Hotel Reservation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927746" y="1847294"/>
            <a:ext cx="10333333" cy="38095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7806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Changing Car Rental Reservation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527746" y="1685390"/>
            <a:ext cx="11133333" cy="4133333"/>
          </a:xfrm>
          <a:prstGeom prst="rect">
            <a:avLst/>
          </a:prstGeom>
        </p:spPr>
      </p:pic>
    </p:spTree>
    <p:custDataLst>
      <p:tags r:id="rId1"/>
    </p:custDataLst>
    <p:extLst>
      <p:ext uri="{BB962C8B-B14F-4D97-AF65-F5344CB8AC3E}">
        <p14:creationId xmlns:p14="http://schemas.microsoft.com/office/powerpoint/2010/main" val="321382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ext Placeholder 22"/>
          <p:cNvSpPr txBox="1">
            <a:spLocks/>
          </p:cNvSpPr>
          <p:nvPr/>
        </p:nvSpPr>
        <p:spPr>
          <a:xfrm>
            <a:off x="5166582" y="1198474"/>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6" name="Text Placeholder 22"/>
          <p:cNvSpPr txBox="1">
            <a:spLocks/>
          </p:cNvSpPr>
          <p:nvPr/>
        </p:nvSpPr>
        <p:spPr>
          <a:xfrm>
            <a:off x="5166581" y="2902415"/>
            <a:ext cx="5905884"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ea typeface="+mn-ea"/>
                <a:cs typeface="+mn-cs"/>
              </a:rPr>
              <a:t>Open Authorizations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7" name="Text Placeholder 22"/>
          <p:cNvSpPr txBox="1">
            <a:spLocks/>
          </p:cNvSpPr>
          <p:nvPr/>
        </p:nvSpPr>
        <p:spPr>
          <a:xfrm>
            <a:off x="5210530" y="3715095"/>
            <a:ext cx="7210070"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lvl="0" defTabSz="914446">
              <a:lnSpc>
                <a:spcPct val="65000"/>
              </a:lnSpc>
              <a:spcBef>
                <a:spcPts val="200"/>
              </a:spcBef>
              <a:spcAft>
                <a:spcPts val="1000"/>
              </a:spcAft>
              <a:buClr>
                <a:srgbClr val="FF694B"/>
              </a:buClr>
              <a:buSzPct val="65000"/>
              <a:defRPr/>
            </a:pPr>
            <a:r>
              <a:rPr lang="en-US" sz="2400" b="1" dirty="0">
                <a:solidFill>
                  <a:srgbClr val="FF694B"/>
                </a:solidFill>
              </a:rPr>
              <a:t>5 minute Break</a:t>
            </a:r>
          </a:p>
        </p:txBody>
      </p:sp>
      <p:sp>
        <p:nvSpPr>
          <p:cNvPr id="8" name="Text Placeholder 22"/>
          <p:cNvSpPr txBox="1">
            <a:spLocks/>
          </p:cNvSpPr>
          <p:nvPr/>
        </p:nvSpPr>
        <p:spPr>
          <a:xfrm>
            <a:off x="5166581" y="1953175"/>
            <a:ext cx="5753483"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200"/>
              </a:spcBef>
              <a:spcAft>
                <a:spcPts val="1000"/>
              </a:spcAft>
              <a:buClr>
                <a:srgbClr val="FF694B"/>
              </a:buClr>
              <a:buSzPct val="65000"/>
              <a:buFont typeface="Wingdings" panose="05000000000000000000" pitchFamily="2" charset="2"/>
              <a:buNone/>
              <a:tabLst/>
              <a:defRPr/>
            </a:pPr>
            <a:r>
              <a:rPr lang="en-US" sz="2400" b="1" dirty="0" smtClean="0">
                <a:solidFill>
                  <a:srgbClr val="FF694B"/>
                </a:solidFill>
                <a:latin typeface="Arial"/>
              </a:rPr>
              <a:t>Amending Authorizations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9" name="Text Placeholder 22"/>
          <p:cNvSpPr txBox="1">
            <a:spLocks/>
          </p:cNvSpPr>
          <p:nvPr/>
        </p:nvSpPr>
        <p:spPr>
          <a:xfrm>
            <a:off x="5166581" y="5320698"/>
            <a:ext cx="6439284"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Aft>
                <a:spcPts val="0"/>
              </a:spcAft>
              <a:buClr>
                <a:srgbClr val="FF694B"/>
              </a:buClr>
              <a:buSzPct val="65000"/>
              <a:buFont typeface="Wingdings" panose="05000000000000000000" pitchFamily="2" charset="2"/>
              <a:buNone/>
              <a:tabLst/>
              <a:defRPr/>
            </a:pPr>
            <a:r>
              <a:rPr lang="en-US" sz="2400" b="1" dirty="0" smtClean="0">
                <a:solidFill>
                  <a:srgbClr val="FF694B"/>
                </a:solidFill>
                <a:latin typeface="Arial"/>
              </a:rPr>
              <a:t>Supplemental Vouchers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grpSp>
        <p:nvGrpSpPr>
          <p:cNvPr id="10" name="Group 9"/>
          <p:cNvGrpSpPr>
            <a:grpSpLocks noChangeAspect="1"/>
          </p:cNvGrpSpPr>
          <p:nvPr/>
        </p:nvGrpSpPr>
        <p:grpSpPr>
          <a:xfrm>
            <a:off x="4553819" y="1066800"/>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4553819" y="1909241"/>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4553819" y="2753835"/>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25" name="Group 24"/>
          <p:cNvGrpSpPr>
            <a:grpSpLocks noChangeAspect="1"/>
          </p:cNvGrpSpPr>
          <p:nvPr/>
        </p:nvGrpSpPr>
        <p:grpSpPr>
          <a:xfrm>
            <a:off x="4553819" y="3598429"/>
            <a:ext cx="457200" cy="457200"/>
            <a:chOff x="6815644" y="1535998"/>
            <a:chExt cx="3399996" cy="3399996"/>
          </a:xfrm>
        </p:grpSpPr>
        <p:grpSp>
          <p:nvGrpSpPr>
            <p:cNvPr id="26" name="Group 2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8" name="Oval 2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Oval 2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7" name="TextBox 3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grpSp>
        <p:nvGrpSpPr>
          <p:cNvPr id="30" name="Group 29"/>
          <p:cNvGrpSpPr>
            <a:grpSpLocks noChangeAspect="1"/>
          </p:cNvGrpSpPr>
          <p:nvPr/>
        </p:nvGrpSpPr>
        <p:grpSpPr>
          <a:xfrm>
            <a:off x="4553819" y="5284390"/>
            <a:ext cx="457200" cy="457200"/>
            <a:chOff x="6815644" y="1535998"/>
            <a:chExt cx="3399996" cy="3399996"/>
          </a:xfrm>
        </p:grpSpPr>
        <p:grpSp>
          <p:nvGrpSpPr>
            <p:cNvPr id="31" name="Group 3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3" name="Oval 3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34" name="Oval 3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2" name="TextBox 4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6</a:t>
              </a:r>
            </a:p>
          </p:txBody>
        </p:sp>
      </p:grpSp>
      <p:sp>
        <p:nvSpPr>
          <p:cNvPr id="35" name="Text Placeholder 22"/>
          <p:cNvSpPr txBox="1">
            <a:spLocks/>
          </p:cNvSpPr>
          <p:nvPr/>
        </p:nvSpPr>
        <p:spPr>
          <a:xfrm>
            <a:off x="5210530" y="4599832"/>
            <a:ext cx="6395335"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smtClean="0">
                <a:ln>
                  <a:noFill/>
                </a:ln>
                <a:solidFill>
                  <a:srgbClr val="FF694B"/>
                </a:solidFill>
                <a:effectLst/>
                <a:uLnTx/>
                <a:uFillTx/>
                <a:latin typeface="Arial"/>
                <a:ea typeface="+mn-ea"/>
                <a:cs typeface="+mn-cs"/>
              </a:rPr>
              <a:t>Group Authorizations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grpSp>
        <p:nvGrpSpPr>
          <p:cNvPr id="36" name="Group 35"/>
          <p:cNvGrpSpPr>
            <a:grpSpLocks noChangeAspect="1"/>
          </p:cNvGrpSpPr>
          <p:nvPr/>
        </p:nvGrpSpPr>
        <p:grpSpPr>
          <a:xfrm>
            <a:off x="4560644" y="4441949"/>
            <a:ext cx="457200" cy="457200"/>
            <a:chOff x="6815644" y="1535998"/>
            <a:chExt cx="3399996" cy="3399996"/>
          </a:xfrm>
        </p:grpSpPr>
        <p:grpSp>
          <p:nvGrpSpPr>
            <p:cNvPr id="37" name="Group 36">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9" name="Oval 38">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40" name="Oval 39">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8" name="TextBox 3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5</a:t>
              </a:r>
            </a:p>
          </p:txBody>
        </p:sp>
      </p:gr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smtClean="0">
                <a:solidFill>
                  <a:srgbClr val="00467F"/>
                </a:solidFill>
              </a:rPr>
              <a:t>Agenda</a:t>
            </a:r>
          </a:p>
        </p:txBody>
      </p:sp>
    </p:spTree>
    <p:custDataLst>
      <p:tags r:id="rId1"/>
    </p:custDataLst>
    <p:extLst>
      <p:ext uri="{BB962C8B-B14F-4D97-AF65-F5344CB8AC3E}">
        <p14:creationId xmlns:p14="http://schemas.microsoft.com/office/powerpoint/2010/main" val="1513477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Confirming </a:t>
            </a:r>
            <a:r>
              <a:rPr lang="en-US" sz="2400" dirty="0" smtClean="0">
                <a:solidFill>
                  <a:srgbClr val="7F7F7F"/>
                </a:solidFill>
              </a:rPr>
              <a:t>Reservation Changes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17869" y="1460500"/>
            <a:ext cx="1035308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0488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r>
              <a:rPr lang="en-US" sz="3600" dirty="0" smtClean="0"/>
              <a:t/>
            </a:r>
            <a:br>
              <a:rPr lang="en-US" sz="3600" dirty="0" smtClean="0"/>
            </a:br>
            <a:r>
              <a:rPr lang="en-US" sz="2400" dirty="0" smtClean="0">
                <a:solidFill>
                  <a:srgbClr val="7F7F7F"/>
                </a:solidFill>
              </a:rPr>
              <a:t>Step 2: Reservation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970603" y="1461580"/>
            <a:ext cx="10247619" cy="458095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8589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83476"/>
            <a:ext cx="3429000" cy="5688724"/>
          </a:xfrm>
        </p:spPr>
        <p:txBody>
          <a:bodyPr anchor="ctr"/>
          <a:lstStyle/>
          <a:p>
            <a:r>
              <a:rPr lang="en-US" dirty="0" smtClean="0"/>
              <a:t>Amending an Authorization</a:t>
            </a:r>
            <a:br>
              <a:rPr lang="en-US" dirty="0" smtClean="0"/>
            </a:br>
            <a:r>
              <a:rPr lang="en-US" sz="2400" dirty="0" smtClean="0">
                <a:solidFill>
                  <a:srgbClr val="7F7F7F"/>
                </a:solidFill>
              </a:rPr>
              <a:t>Step 3: Site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410200" y="304800"/>
            <a:ext cx="4953000" cy="617967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9477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r>
              <a:rPr lang="en-US" sz="3600" dirty="0" smtClean="0"/>
              <a:t/>
            </a:r>
            <a:br>
              <a:rPr lang="en-US" sz="3600" dirty="0" smtClean="0"/>
            </a:br>
            <a:r>
              <a:rPr lang="en-US" sz="2400" dirty="0" smtClean="0">
                <a:solidFill>
                  <a:srgbClr val="7F7F7F"/>
                </a:solidFill>
              </a:rPr>
              <a:t>Step 4: Expenses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854754" y="1403195"/>
            <a:ext cx="6482492" cy="48452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6911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Step 5: Accounting</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0063" y="1614088"/>
            <a:ext cx="11188700" cy="427593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8775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Authorization</a:t>
            </a:r>
            <a:r>
              <a:rPr lang="en-US" sz="3600" dirty="0" smtClean="0"/>
              <a:t/>
            </a:r>
            <a:br>
              <a:rPr lang="en-US" sz="3600" dirty="0" smtClean="0"/>
            </a:br>
            <a:r>
              <a:rPr lang="en-US" sz="2400" dirty="0" smtClean="0">
                <a:solidFill>
                  <a:srgbClr val="7F7F7F"/>
                </a:solidFill>
              </a:rPr>
              <a:t>Step 6: Travel Policy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427746" y="1485390"/>
            <a:ext cx="9333333" cy="4533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814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83476"/>
            <a:ext cx="3657600" cy="5560137"/>
          </a:xfrm>
        </p:spPr>
        <p:txBody>
          <a:bodyPr anchor="ctr"/>
          <a:lstStyle/>
          <a:p>
            <a:r>
              <a:rPr lang="en-US" dirty="0" smtClean="0"/>
              <a:t>Amending an Authorization</a:t>
            </a:r>
            <a:r>
              <a:rPr lang="en-US" dirty="0"/>
              <a:t/>
            </a:r>
            <a:br>
              <a:rPr lang="en-US" dirty="0"/>
            </a:br>
            <a:r>
              <a:rPr lang="en-US" sz="2400" dirty="0" smtClean="0">
                <a:solidFill>
                  <a:srgbClr val="7F7F7F"/>
                </a:solidFill>
              </a:rPr>
              <a:t>View Amendment Changes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Picture 10"/>
          <p:cNvPicPr>
            <a:picLocks noChangeAspect="1"/>
          </p:cNvPicPr>
          <p:nvPr/>
        </p:nvPicPr>
        <p:blipFill>
          <a:blip r:embed="rId4"/>
          <a:stretch>
            <a:fillRect/>
          </a:stretch>
        </p:blipFill>
        <p:spPr>
          <a:xfrm>
            <a:off x="4800601" y="990600"/>
            <a:ext cx="6169397"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2058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Send to Approver</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Content Placeholder 4"/>
          <p:cNvPicPr>
            <a:picLocks noGrp="1" noChangeAspect="1"/>
          </p:cNvPicPr>
          <p:nvPr>
            <p:ph sz="quarter" idx="13"/>
          </p:nvPr>
        </p:nvPicPr>
        <p:blipFill>
          <a:blip r:embed="rId4"/>
          <a:stretch>
            <a:fillRect/>
          </a:stretch>
        </p:blipFill>
        <p:spPr>
          <a:xfrm>
            <a:off x="3046928" y="1460500"/>
            <a:ext cx="609497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4374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smtClean="0">
                <a:solidFill>
                  <a:srgbClr val="7F7F7F"/>
                </a:solidFill>
              </a:rPr>
              <a:t>Amendment Complete</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Content Placeholder 8"/>
          <p:cNvPicPr>
            <a:picLocks noGrp="1" noChangeAspect="1"/>
          </p:cNvPicPr>
          <p:nvPr>
            <p:ph sz="quarter" idx="13"/>
          </p:nvPr>
        </p:nvPicPr>
        <p:blipFill>
          <a:blip r:embed="rId4"/>
          <a:stretch>
            <a:fillRect/>
          </a:stretch>
        </p:blipFill>
        <p:spPr>
          <a:xfrm>
            <a:off x="803937" y="2066342"/>
            <a:ext cx="10580952" cy="33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2401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Amending an Authorization</a:t>
            </a:r>
            <a:br>
              <a:rPr lang="en-US" dirty="0" smtClean="0"/>
            </a:br>
            <a:r>
              <a:rPr lang="en-US" sz="2400" dirty="0" smtClean="0">
                <a:solidFill>
                  <a:srgbClr val="7F7F7F"/>
                </a:solidFill>
              </a:rPr>
              <a:t>Trip Dashboard</a:t>
            </a:r>
            <a:endParaRPr lang="en-US" dirty="0">
              <a:solidFill>
                <a:srgbClr val="7F7F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927746" y="2113961"/>
            <a:ext cx="10333333" cy="32761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0964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smtClean="0"/>
              <a:t>© 2021 CW Government Travel, Inc..                                                     </a:t>
            </a:r>
            <a:endParaRPr lang="en-US" noProof="0" dirty="0"/>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2</a:t>
            </a:fld>
            <a:endParaRPr lang="en-US" noProof="0" dirty="0"/>
          </a:p>
        </p:txBody>
      </p:sp>
      <p:sp>
        <p:nvSpPr>
          <p:cNvPr id="28" name="Rectangle 27"/>
          <p:cNvSpPr/>
          <p:nvPr/>
        </p:nvSpPr>
        <p:spPr>
          <a:xfrm>
            <a:off x="0" y="2378431"/>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grpSp>
      <p:sp>
        <p:nvSpPr>
          <p:cNvPr id="30" name="TextBox 29"/>
          <p:cNvSpPr txBox="1"/>
          <p:nvPr/>
        </p:nvSpPr>
        <p:spPr>
          <a:xfrm>
            <a:off x="3581400" y="1745310"/>
            <a:ext cx="3581400" cy="472614"/>
          </a:xfrm>
          <a:prstGeom prst="rect">
            <a:avLst/>
          </a:prstGeom>
          <a:noFill/>
        </p:spPr>
        <p:txBody>
          <a:bodyPr wrap="square" lIns="0" tIns="0" rIns="0" bIns="0" rtlCol="0">
            <a:noAutofit/>
          </a:bodyPr>
          <a:lstStyle/>
          <a:p>
            <a:r>
              <a:rPr lang="en-US" sz="4000" b="1" dirty="0" smtClean="0">
                <a:solidFill>
                  <a:schemeClr val="accent4"/>
                </a:solidFill>
              </a:rPr>
              <a:t>Objectives</a:t>
            </a:r>
            <a:endParaRPr lang="en-US" sz="4400" b="1" dirty="0" smtClean="0">
              <a:solidFill>
                <a:schemeClr val="accent4"/>
              </a:solidFill>
            </a:endParaRPr>
          </a:p>
        </p:txBody>
      </p:sp>
      <p:grpSp>
        <p:nvGrpSpPr>
          <p:cNvPr id="40" name="Group 39"/>
          <p:cNvGrpSpPr/>
          <p:nvPr/>
        </p:nvGrpSpPr>
        <p:grpSpPr>
          <a:xfrm>
            <a:off x="3962400" y="4242378"/>
            <a:ext cx="2514600" cy="2109364"/>
            <a:chOff x="4267200" y="4242378"/>
            <a:chExt cx="2514600" cy="2109364"/>
          </a:xfrm>
        </p:grpSpPr>
        <p:sp>
          <p:nvSpPr>
            <p:cNvPr id="34" name="TextBox 33"/>
            <p:cNvSpPr txBox="1"/>
            <p:nvPr/>
          </p:nvSpPr>
          <p:spPr>
            <a:xfrm>
              <a:off x="4267200" y="4242378"/>
              <a:ext cx="2514600" cy="429042"/>
            </a:xfrm>
            <a:prstGeom prst="rect">
              <a:avLst/>
            </a:prstGeom>
            <a:noFill/>
          </p:spPr>
          <p:txBody>
            <a:bodyPr wrap="square" lIns="0" tIns="0" rIns="0" bIns="0" rtlCol="0">
              <a:noAutofit/>
            </a:bodyPr>
            <a:lstStyle/>
            <a:p>
              <a:r>
                <a:rPr lang="en-US" sz="2000" b="1" dirty="0" smtClean="0">
                  <a:solidFill>
                    <a:srgbClr val="00467F"/>
                  </a:solidFill>
                </a:rPr>
                <a:t>Amendments</a:t>
              </a:r>
            </a:p>
          </p:txBody>
        </p:sp>
        <p:sp>
          <p:nvSpPr>
            <p:cNvPr id="35" name="TextBox 34"/>
            <p:cNvSpPr txBox="1"/>
            <p:nvPr/>
          </p:nvSpPr>
          <p:spPr>
            <a:xfrm>
              <a:off x="4283653" y="5366957"/>
              <a:ext cx="2130552" cy="984785"/>
            </a:xfrm>
            <a:prstGeom prst="rect">
              <a:avLst/>
            </a:prstGeom>
            <a:noFill/>
          </p:spPr>
          <p:txBody>
            <a:bodyPr wrap="square" lIns="0" tIns="0" rIns="0" bIns="0" rtlCol="0">
              <a:noAutofit/>
            </a:bodyPr>
            <a:lstStyle/>
            <a:p>
              <a:r>
                <a:rPr lang="en-US" sz="1400" dirty="0" smtClean="0">
                  <a:solidFill>
                    <a:srgbClr val="00467F"/>
                  </a:solidFill>
                </a:rPr>
                <a:t>Understanding when an authorization needs to be amended and amending authorizations, to include changing reservations.</a:t>
              </a:r>
            </a:p>
          </p:txBody>
        </p:sp>
        <p:cxnSp>
          <p:nvCxnSpPr>
            <p:cNvPr id="37" name="Straight Connector 36"/>
            <p:cNvCxnSpPr/>
            <p:nvPr/>
          </p:nvCxnSpPr>
          <p:spPr>
            <a:xfrm>
              <a:off x="4290775" y="52578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325889" y="4188122"/>
            <a:ext cx="2866112" cy="2735192"/>
            <a:chOff x="4296689" y="4122808"/>
            <a:chExt cx="2717669" cy="2735192"/>
          </a:xfrm>
        </p:grpSpPr>
        <p:sp>
          <p:nvSpPr>
            <p:cNvPr id="50" name="TextBox 49"/>
            <p:cNvSpPr txBox="1"/>
            <p:nvPr/>
          </p:nvSpPr>
          <p:spPr>
            <a:xfrm>
              <a:off x="4296689" y="4122808"/>
              <a:ext cx="2717669" cy="429042"/>
            </a:xfrm>
            <a:prstGeom prst="rect">
              <a:avLst/>
            </a:prstGeom>
            <a:noFill/>
          </p:spPr>
          <p:txBody>
            <a:bodyPr wrap="square" lIns="0" tIns="0" rIns="0" bIns="0" rtlCol="0">
              <a:noAutofit/>
            </a:bodyPr>
            <a:lstStyle/>
            <a:p>
              <a:r>
                <a:rPr lang="en-US" sz="2000" b="1" dirty="0" smtClean="0">
                  <a:solidFill>
                    <a:srgbClr val="00467F"/>
                  </a:solidFill>
                </a:rPr>
                <a:t>Creating  </a:t>
              </a:r>
            </a:p>
            <a:p>
              <a:r>
                <a:rPr lang="en-US" sz="2000" b="1" dirty="0" smtClean="0">
                  <a:solidFill>
                    <a:srgbClr val="00467F"/>
                  </a:solidFill>
                </a:rPr>
                <a:t>Supplemental Vouchers  </a:t>
              </a:r>
            </a:p>
          </p:txBody>
        </p:sp>
        <p:sp>
          <p:nvSpPr>
            <p:cNvPr id="51" name="TextBox 50"/>
            <p:cNvSpPr txBox="1"/>
            <p:nvPr/>
          </p:nvSpPr>
          <p:spPr>
            <a:xfrm>
              <a:off x="4314073" y="5301643"/>
              <a:ext cx="2122256" cy="1556357"/>
            </a:xfrm>
            <a:prstGeom prst="rect">
              <a:avLst/>
            </a:prstGeom>
            <a:noFill/>
          </p:spPr>
          <p:txBody>
            <a:bodyPr wrap="square" lIns="0" tIns="0" rIns="0" bIns="0" rtlCol="0">
              <a:noAutofit/>
            </a:bodyPr>
            <a:lstStyle/>
            <a:p>
              <a:r>
                <a:rPr lang="en-US" sz="1400" dirty="0" smtClean="0">
                  <a:solidFill>
                    <a:srgbClr val="00467F"/>
                  </a:solidFill>
                </a:rPr>
                <a:t>Creating a supplemental voucher for expenses not claimed on the final voucher.</a:t>
              </a:r>
            </a:p>
          </p:txBody>
        </p:sp>
        <p:cxnSp>
          <p:nvCxnSpPr>
            <p:cNvPr id="52" name="Straight Connector 51"/>
            <p:cNvCxnSpPr/>
            <p:nvPr/>
          </p:nvCxnSpPr>
          <p:spPr>
            <a:xfrm>
              <a:off x="4306965" y="5192486"/>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4CC0DE4-02BC-B24C-A571-D171D6724168}"/>
              </a:ext>
            </a:extLst>
          </p:cNvPr>
          <p:cNvGrpSpPr/>
          <p:nvPr/>
        </p:nvGrpSpPr>
        <p:grpSpPr>
          <a:xfrm>
            <a:off x="6964680" y="2864211"/>
            <a:ext cx="731520" cy="731520"/>
            <a:chOff x="7753798" y="4087699"/>
            <a:chExt cx="413050" cy="440477"/>
          </a:xfrm>
          <a:solidFill>
            <a:schemeClr val="tx1"/>
          </a:solidFill>
        </p:grpSpPr>
        <p:sp>
          <p:nvSpPr>
            <p:cNvPr id="60" name="Freeform 59">
              <a:extLst>
                <a:ext uri="{FF2B5EF4-FFF2-40B4-BE49-F238E27FC236}">
                  <a16:creationId xmlns:a16="http://schemas.microsoft.com/office/drawing/2014/main" id="{16D2451B-1A57-AB4D-950D-6BC5188A9539}"/>
                </a:ext>
              </a:extLst>
            </p:cNvPr>
            <p:cNvSpPr>
              <a:spLocks noChangeArrowheads="1"/>
            </p:cNvSpPr>
            <p:nvPr/>
          </p:nvSpPr>
          <p:spPr bwMode="auto">
            <a:xfrm>
              <a:off x="7753798" y="4126339"/>
              <a:ext cx="413050" cy="401837"/>
            </a:xfrm>
            <a:custGeom>
              <a:avLst/>
              <a:gdLst>
                <a:gd name="T0" fmla="*/ 937 w 1365"/>
                <a:gd name="T1" fmla="*/ 15 h 1323"/>
                <a:gd name="T2" fmla="*/ 862 w 1365"/>
                <a:gd name="T3" fmla="*/ 46 h 1323"/>
                <a:gd name="T4" fmla="*/ 895 w 1365"/>
                <a:gd name="T5" fmla="*/ 123 h 1323"/>
                <a:gd name="T6" fmla="*/ 1241 w 1365"/>
                <a:gd name="T7" fmla="*/ 643 h 1323"/>
                <a:gd name="T8" fmla="*/ 679 w 1365"/>
                <a:gd name="T9" fmla="*/ 1204 h 1323"/>
                <a:gd name="T10" fmla="*/ 116 w 1365"/>
                <a:gd name="T11" fmla="*/ 643 h 1323"/>
                <a:gd name="T12" fmla="*/ 458 w 1365"/>
                <a:gd name="T13" fmla="*/ 123 h 1323"/>
                <a:gd name="T14" fmla="*/ 487 w 1365"/>
                <a:gd name="T15" fmla="*/ 46 h 1323"/>
                <a:gd name="T16" fmla="*/ 412 w 1365"/>
                <a:gd name="T17" fmla="*/ 20 h 1323"/>
                <a:gd name="T18" fmla="*/ 3 w 1365"/>
                <a:gd name="T19" fmla="*/ 643 h 1323"/>
                <a:gd name="T20" fmla="*/ 684 w 1365"/>
                <a:gd name="T21" fmla="*/ 1322 h 1323"/>
                <a:gd name="T22" fmla="*/ 1364 w 1365"/>
                <a:gd name="T23" fmla="*/ 643 h 1323"/>
                <a:gd name="T24" fmla="*/ 937 w 1365"/>
                <a:gd name="T25" fmla="*/ 1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5" h="1323">
                  <a:moveTo>
                    <a:pt x="937" y="15"/>
                  </a:moveTo>
                  <a:cubicBezTo>
                    <a:pt x="909" y="0"/>
                    <a:pt x="875" y="15"/>
                    <a:pt x="862" y="46"/>
                  </a:cubicBezTo>
                  <a:cubicBezTo>
                    <a:pt x="847" y="74"/>
                    <a:pt x="862" y="113"/>
                    <a:pt x="895" y="123"/>
                  </a:cubicBezTo>
                  <a:cubicBezTo>
                    <a:pt x="1106" y="211"/>
                    <a:pt x="1241" y="413"/>
                    <a:pt x="1241" y="643"/>
                  </a:cubicBezTo>
                  <a:cubicBezTo>
                    <a:pt x="1241" y="952"/>
                    <a:pt x="988" y="1204"/>
                    <a:pt x="679" y="1204"/>
                  </a:cubicBezTo>
                  <a:cubicBezTo>
                    <a:pt x="370" y="1204"/>
                    <a:pt x="116" y="952"/>
                    <a:pt x="116" y="643"/>
                  </a:cubicBezTo>
                  <a:cubicBezTo>
                    <a:pt x="116" y="417"/>
                    <a:pt x="248" y="216"/>
                    <a:pt x="458" y="123"/>
                  </a:cubicBezTo>
                  <a:cubicBezTo>
                    <a:pt x="487" y="108"/>
                    <a:pt x="501" y="74"/>
                    <a:pt x="487" y="46"/>
                  </a:cubicBezTo>
                  <a:cubicBezTo>
                    <a:pt x="473" y="19"/>
                    <a:pt x="440" y="5"/>
                    <a:pt x="412" y="20"/>
                  </a:cubicBezTo>
                  <a:cubicBezTo>
                    <a:pt x="163" y="126"/>
                    <a:pt x="0" y="370"/>
                    <a:pt x="3" y="643"/>
                  </a:cubicBezTo>
                  <a:cubicBezTo>
                    <a:pt x="3" y="1018"/>
                    <a:pt x="310" y="1322"/>
                    <a:pt x="684" y="1322"/>
                  </a:cubicBezTo>
                  <a:cubicBezTo>
                    <a:pt x="1059" y="1322"/>
                    <a:pt x="1364" y="1018"/>
                    <a:pt x="1364" y="643"/>
                  </a:cubicBezTo>
                  <a:cubicBezTo>
                    <a:pt x="1354" y="365"/>
                    <a:pt x="1189" y="123"/>
                    <a:pt x="937" y="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BD3F7D97-FA33-344A-8105-D8DDE383692D}"/>
                </a:ext>
              </a:extLst>
            </p:cNvPr>
            <p:cNvSpPr>
              <a:spLocks noChangeArrowheads="1"/>
            </p:cNvSpPr>
            <p:nvPr/>
          </p:nvSpPr>
          <p:spPr bwMode="auto">
            <a:xfrm>
              <a:off x="7940337" y="4087699"/>
              <a:ext cx="34643" cy="165220"/>
            </a:xfrm>
            <a:custGeom>
              <a:avLst/>
              <a:gdLst>
                <a:gd name="T0" fmla="*/ 56 w 114"/>
                <a:gd name="T1" fmla="*/ 544 h 545"/>
                <a:gd name="T2" fmla="*/ 113 w 114"/>
                <a:gd name="T3" fmla="*/ 489 h 545"/>
                <a:gd name="T4" fmla="*/ 113 w 114"/>
                <a:gd name="T5" fmla="*/ 57 h 545"/>
                <a:gd name="T6" fmla="*/ 56 w 114"/>
                <a:gd name="T7" fmla="*/ 0 h 545"/>
                <a:gd name="T8" fmla="*/ 0 w 114"/>
                <a:gd name="T9" fmla="*/ 57 h 545"/>
                <a:gd name="T10" fmla="*/ 0 w 114"/>
                <a:gd name="T11" fmla="*/ 489 h 545"/>
                <a:gd name="T12" fmla="*/ 56 w 114"/>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114" h="545">
                  <a:moveTo>
                    <a:pt x="56" y="544"/>
                  </a:moveTo>
                  <a:cubicBezTo>
                    <a:pt x="90" y="544"/>
                    <a:pt x="113" y="515"/>
                    <a:pt x="113" y="489"/>
                  </a:cubicBezTo>
                  <a:lnTo>
                    <a:pt x="113" y="57"/>
                  </a:lnTo>
                  <a:cubicBezTo>
                    <a:pt x="113" y="24"/>
                    <a:pt x="85" y="0"/>
                    <a:pt x="56" y="0"/>
                  </a:cubicBezTo>
                  <a:cubicBezTo>
                    <a:pt x="23" y="0"/>
                    <a:pt x="0" y="29"/>
                    <a:pt x="0" y="57"/>
                  </a:cubicBezTo>
                  <a:lnTo>
                    <a:pt x="0" y="489"/>
                  </a:lnTo>
                  <a:cubicBezTo>
                    <a:pt x="0" y="520"/>
                    <a:pt x="23" y="544"/>
                    <a:pt x="56" y="5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
        <p:nvSpPr>
          <p:cNvPr id="57" name="TextBox 56"/>
          <p:cNvSpPr txBox="1"/>
          <p:nvPr/>
        </p:nvSpPr>
        <p:spPr>
          <a:xfrm>
            <a:off x="6629400" y="4242378"/>
            <a:ext cx="2514600" cy="429042"/>
          </a:xfrm>
          <a:prstGeom prst="rect">
            <a:avLst/>
          </a:prstGeom>
          <a:noFill/>
        </p:spPr>
        <p:txBody>
          <a:bodyPr wrap="square" lIns="0" tIns="0" rIns="0" bIns="0" rtlCol="0">
            <a:noAutofit/>
          </a:bodyPr>
          <a:lstStyle/>
          <a:p>
            <a:r>
              <a:rPr lang="en-US" sz="2000" b="1" dirty="0" smtClean="0">
                <a:solidFill>
                  <a:srgbClr val="00467F"/>
                </a:solidFill>
              </a:rPr>
              <a:t>Open and Group Authorizations</a:t>
            </a:r>
          </a:p>
        </p:txBody>
      </p:sp>
      <p:sp>
        <p:nvSpPr>
          <p:cNvPr id="58" name="TextBox 57"/>
          <p:cNvSpPr txBox="1"/>
          <p:nvPr/>
        </p:nvSpPr>
        <p:spPr>
          <a:xfrm>
            <a:off x="6630924" y="5366957"/>
            <a:ext cx="2130552" cy="1130258"/>
          </a:xfrm>
          <a:prstGeom prst="rect">
            <a:avLst/>
          </a:prstGeom>
          <a:noFill/>
        </p:spPr>
        <p:txBody>
          <a:bodyPr wrap="square" lIns="0" tIns="0" rIns="0" bIns="0" rtlCol="0">
            <a:noAutofit/>
          </a:bodyPr>
          <a:lstStyle/>
          <a:p>
            <a:r>
              <a:rPr lang="en-US" sz="1400" dirty="0" smtClean="0">
                <a:solidFill>
                  <a:srgbClr val="00467F"/>
                </a:solidFill>
              </a:rPr>
              <a:t>Creating open and group authorizations, creating trips, and other actions available for open and group authorizations.</a:t>
            </a:r>
          </a:p>
        </p:txBody>
      </p:sp>
      <p:cxnSp>
        <p:nvCxnSpPr>
          <p:cNvPr id="59" name="Straight Connector 58"/>
          <p:cNvCxnSpPr/>
          <p:nvPr/>
        </p:nvCxnSpPr>
        <p:spPr>
          <a:xfrm>
            <a:off x="6629400" y="52578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738360" y="2928382"/>
            <a:ext cx="548640" cy="64008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grpSp>
        <p:nvGrpSpPr>
          <p:cNvPr id="70" name="Group 69">
            <a:extLst>
              <a:ext uri="{FF2B5EF4-FFF2-40B4-BE49-F238E27FC236}">
                <a16:creationId xmlns:a16="http://schemas.microsoft.com/office/drawing/2014/main" id="{C678FB60-42B3-1C46-A32F-2426CAF2F2A3}"/>
              </a:ext>
            </a:extLst>
          </p:cNvPr>
          <p:cNvGrpSpPr>
            <a:grpSpLocks noChangeAspect="1"/>
          </p:cNvGrpSpPr>
          <p:nvPr/>
        </p:nvGrpSpPr>
        <p:grpSpPr bwMode="auto">
          <a:xfrm>
            <a:off x="4318951" y="2899956"/>
            <a:ext cx="862649" cy="731520"/>
            <a:chOff x="4473612" y="5668169"/>
            <a:chExt cx="396875" cy="338137"/>
          </a:xfrm>
          <a:solidFill>
            <a:schemeClr val="accent1"/>
          </a:solidFill>
        </p:grpSpPr>
        <p:sp>
          <p:nvSpPr>
            <p:cNvPr id="71" name="Freeform 70">
              <a:extLst>
                <a:ext uri="{FF2B5EF4-FFF2-40B4-BE49-F238E27FC236}">
                  <a16:creationId xmlns:a16="http://schemas.microsoft.com/office/drawing/2014/main" id="{5E75716E-D073-4E48-9CE1-5BB4CB6566BD}"/>
                </a:ext>
              </a:extLst>
            </p:cNvPr>
            <p:cNvSpPr>
              <a:spLocks noChangeArrowheads="1"/>
            </p:cNvSpPr>
            <p:nvPr/>
          </p:nvSpPr>
          <p:spPr bwMode="auto">
            <a:xfrm>
              <a:off x="4637125" y="5668169"/>
              <a:ext cx="73025" cy="115887"/>
            </a:xfrm>
            <a:custGeom>
              <a:avLst/>
              <a:gdLst>
                <a:gd name="T0" fmla="*/ 13067479 w 201"/>
                <a:gd name="T1" fmla="*/ 0 h 322"/>
                <a:gd name="T2" fmla="*/ 26398719 w 201"/>
                <a:gd name="T3" fmla="*/ 13082275 h 322"/>
                <a:gd name="T4" fmla="*/ 15971040 w 201"/>
                <a:gd name="T5" fmla="*/ 25516734 h 322"/>
                <a:gd name="T6" fmla="*/ 15971040 w 201"/>
                <a:gd name="T7" fmla="*/ 38339882 h 322"/>
                <a:gd name="T8" fmla="*/ 12671472 w 201"/>
                <a:gd name="T9" fmla="*/ 41577880 h 322"/>
                <a:gd name="T10" fmla="*/ 9371542 w 201"/>
                <a:gd name="T11" fmla="*/ 38339882 h 322"/>
                <a:gd name="T12" fmla="*/ 9371542 w 201"/>
                <a:gd name="T13" fmla="*/ 25128045 h 322"/>
                <a:gd name="T14" fmla="*/ 0 w 201"/>
                <a:gd name="T15" fmla="*/ 12693585 h 322"/>
                <a:gd name="T16" fmla="*/ 13067479 w 201"/>
                <a:gd name="T17" fmla="*/ 0 h 322"/>
                <a:gd name="T18" fmla="*/ 13067479 w 201"/>
                <a:gd name="T19" fmla="*/ 18910815 h 322"/>
                <a:gd name="T20" fmla="*/ 19402851 w 201"/>
                <a:gd name="T21" fmla="*/ 12693585 h 322"/>
                <a:gd name="T22" fmla="*/ 13067479 w 201"/>
                <a:gd name="T23" fmla="*/ 6476356 h 322"/>
                <a:gd name="T24" fmla="*/ 6731742 w 201"/>
                <a:gd name="T25" fmla="*/ 12693585 h 322"/>
                <a:gd name="T26" fmla="*/ 13067479 w 201"/>
                <a:gd name="T27" fmla="*/ 18910815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 h="322">
                  <a:moveTo>
                    <a:pt x="99" y="0"/>
                  </a:moveTo>
                  <a:cubicBezTo>
                    <a:pt x="152" y="0"/>
                    <a:pt x="198" y="45"/>
                    <a:pt x="200" y="101"/>
                  </a:cubicBezTo>
                  <a:cubicBezTo>
                    <a:pt x="200" y="146"/>
                    <a:pt x="166" y="186"/>
                    <a:pt x="121" y="197"/>
                  </a:cubicBezTo>
                  <a:lnTo>
                    <a:pt x="121" y="296"/>
                  </a:lnTo>
                  <a:cubicBezTo>
                    <a:pt x="121" y="310"/>
                    <a:pt x="110" y="321"/>
                    <a:pt x="96" y="321"/>
                  </a:cubicBezTo>
                  <a:cubicBezTo>
                    <a:pt x="82" y="321"/>
                    <a:pt x="71" y="310"/>
                    <a:pt x="71" y="296"/>
                  </a:cubicBezTo>
                  <a:lnTo>
                    <a:pt x="71" y="194"/>
                  </a:lnTo>
                  <a:cubicBezTo>
                    <a:pt x="28" y="180"/>
                    <a:pt x="0" y="144"/>
                    <a:pt x="0" y="98"/>
                  </a:cubicBezTo>
                  <a:cubicBezTo>
                    <a:pt x="0" y="45"/>
                    <a:pt x="42" y="0"/>
                    <a:pt x="99" y="0"/>
                  </a:cubicBezTo>
                  <a:close/>
                  <a:moveTo>
                    <a:pt x="99" y="146"/>
                  </a:moveTo>
                  <a:cubicBezTo>
                    <a:pt x="124" y="146"/>
                    <a:pt x="147" y="124"/>
                    <a:pt x="147" y="98"/>
                  </a:cubicBezTo>
                  <a:cubicBezTo>
                    <a:pt x="147" y="73"/>
                    <a:pt x="125" y="50"/>
                    <a:pt x="99" y="50"/>
                  </a:cubicBezTo>
                  <a:cubicBezTo>
                    <a:pt x="74" y="50"/>
                    <a:pt x="51" y="73"/>
                    <a:pt x="51" y="98"/>
                  </a:cubicBezTo>
                  <a:cubicBezTo>
                    <a:pt x="51" y="124"/>
                    <a:pt x="73" y="146"/>
                    <a:pt x="99" y="14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2" name="Freeform 71">
              <a:extLst>
                <a:ext uri="{FF2B5EF4-FFF2-40B4-BE49-F238E27FC236}">
                  <a16:creationId xmlns:a16="http://schemas.microsoft.com/office/drawing/2014/main" id="{62AC559B-EC2E-7941-BA34-D4E069B43431}"/>
                </a:ext>
              </a:extLst>
            </p:cNvPr>
            <p:cNvSpPr>
              <a:spLocks noChangeArrowheads="1"/>
            </p:cNvSpPr>
            <p:nvPr/>
          </p:nvSpPr>
          <p:spPr bwMode="auto">
            <a:xfrm>
              <a:off x="4473612" y="5831681"/>
              <a:ext cx="114300" cy="71438"/>
            </a:xfrm>
            <a:custGeom>
              <a:avLst/>
              <a:gdLst>
                <a:gd name="T0" fmla="*/ 37312640 w 317"/>
                <a:gd name="T1" fmla="*/ 9794186 h 199"/>
                <a:gd name="T2" fmla="*/ 41082737 w 317"/>
                <a:gd name="T3" fmla="*/ 13144592 h 199"/>
                <a:gd name="T4" fmla="*/ 37702774 w 317"/>
                <a:gd name="T5" fmla="*/ 16366482 h 199"/>
                <a:gd name="T6" fmla="*/ 25221719 w 317"/>
                <a:gd name="T7" fmla="*/ 16366482 h 199"/>
                <a:gd name="T8" fmla="*/ 12741025 w 317"/>
                <a:gd name="T9" fmla="*/ 25516289 h 199"/>
                <a:gd name="T10" fmla="*/ 0 w 317"/>
                <a:gd name="T11" fmla="*/ 12758324 h 199"/>
                <a:gd name="T12" fmla="*/ 12741025 w 317"/>
                <a:gd name="T13" fmla="*/ 0 h 199"/>
                <a:gd name="T14" fmla="*/ 25221719 w 317"/>
                <a:gd name="T15" fmla="*/ 9794186 h 199"/>
                <a:gd name="T16" fmla="*/ 37312640 w 317"/>
                <a:gd name="T17" fmla="*/ 9794186 h 199"/>
                <a:gd name="T18" fmla="*/ 12741025 w 317"/>
                <a:gd name="T19" fmla="*/ 18557367 h 199"/>
                <a:gd name="T20" fmla="*/ 18981372 w 317"/>
                <a:gd name="T21" fmla="*/ 12371697 h 199"/>
                <a:gd name="T22" fmla="*/ 12741025 w 317"/>
                <a:gd name="T23" fmla="*/ 6185669 h 199"/>
                <a:gd name="T24" fmla="*/ 6500317 w 317"/>
                <a:gd name="T25" fmla="*/ 12371697 h 199"/>
                <a:gd name="T26" fmla="*/ 12741025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87" y="76"/>
                  </a:moveTo>
                  <a:cubicBezTo>
                    <a:pt x="302" y="76"/>
                    <a:pt x="313" y="88"/>
                    <a:pt x="316" y="102"/>
                  </a:cubicBezTo>
                  <a:cubicBezTo>
                    <a:pt x="316" y="116"/>
                    <a:pt x="304" y="127"/>
                    <a:pt x="290" y="127"/>
                  </a:cubicBezTo>
                  <a:lnTo>
                    <a:pt x="194" y="127"/>
                  </a:lnTo>
                  <a:cubicBezTo>
                    <a:pt x="183" y="167"/>
                    <a:pt x="144" y="198"/>
                    <a:pt x="98" y="198"/>
                  </a:cubicBezTo>
                  <a:cubicBezTo>
                    <a:pt x="45" y="198"/>
                    <a:pt x="0" y="153"/>
                    <a:pt x="0" y="99"/>
                  </a:cubicBezTo>
                  <a:cubicBezTo>
                    <a:pt x="0" y="46"/>
                    <a:pt x="42" y="0"/>
                    <a:pt x="98" y="0"/>
                  </a:cubicBezTo>
                  <a:cubicBezTo>
                    <a:pt x="144" y="0"/>
                    <a:pt x="183" y="34"/>
                    <a:pt x="194" y="76"/>
                  </a:cubicBezTo>
                  <a:lnTo>
                    <a:pt x="287" y="76"/>
                  </a:lnTo>
                  <a:close/>
                  <a:moveTo>
                    <a:pt x="98" y="144"/>
                  </a:moveTo>
                  <a:cubicBezTo>
                    <a:pt x="124" y="144"/>
                    <a:pt x="146" y="121"/>
                    <a:pt x="146" y="96"/>
                  </a:cubicBezTo>
                  <a:cubicBezTo>
                    <a:pt x="146" y="71"/>
                    <a:pt x="124" y="48"/>
                    <a:pt x="98" y="48"/>
                  </a:cubicBezTo>
                  <a:cubicBezTo>
                    <a:pt x="73" y="48"/>
                    <a:pt x="50" y="71"/>
                    <a:pt x="50" y="96"/>
                  </a:cubicBezTo>
                  <a:cubicBezTo>
                    <a:pt x="50" y="121"/>
                    <a:pt x="73" y="144"/>
                    <a:pt x="98"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3" name="Freeform 72">
              <a:extLst>
                <a:ext uri="{FF2B5EF4-FFF2-40B4-BE49-F238E27FC236}">
                  <a16:creationId xmlns:a16="http://schemas.microsoft.com/office/drawing/2014/main" id="{E3759504-81AE-D443-95D2-546364BD3E7C}"/>
                </a:ext>
              </a:extLst>
            </p:cNvPr>
            <p:cNvSpPr>
              <a:spLocks noChangeArrowheads="1"/>
            </p:cNvSpPr>
            <p:nvPr/>
          </p:nvSpPr>
          <p:spPr bwMode="auto">
            <a:xfrm>
              <a:off x="4756187" y="5831681"/>
              <a:ext cx="114300" cy="71438"/>
            </a:xfrm>
            <a:custGeom>
              <a:avLst/>
              <a:gdLst>
                <a:gd name="T0" fmla="*/ 28211908 w 317"/>
                <a:gd name="T1" fmla="*/ 0 h 199"/>
                <a:gd name="T2" fmla="*/ 41082737 w 317"/>
                <a:gd name="T3" fmla="*/ 12758324 h 199"/>
                <a:gd name="T4" fmla="*/ 28211908 w 317"/>
                <a:gd name="T5" fmla="*/ 25516289 h 199"/>
                <a:gd name="T6" fmla="*/ 15731214 w 317"/>
                <a:gd name="T7" fmla="*/ 16366482 h 199"/>
                <a:gd name="T8" fmla="*/ 3250158 w 317"/>
                <a:gd name="T9" fmla="*/ 16366482 h 199"/>
                <a:gd name="T10" fmla="*/ 0 w 317"/>
                <a:gd name="T11" fmla="*/ 13144592 h 199"/>
                <a:gd name="T12" fmla="*/ 3250158 w 317"/>
                <a:gd name="T13" fmla="*/ 9794186 h 199"/>
                <a:gd name="T14" fmla="*/ 15731214 w 317"/>
                <a:gd name="T15" fmla="*/ 9794186 h 199"/>
                <a:gd name="T16" fmla="*/ 28211908 w 317"/>
                <a:gd name="T17" fmla="*/ 0 h 199"/>
                <a:gd name="T18" fmla="*/ 28211908 w 317"/>
                <a:gd name="T19" fmla="*/ 18557367 h 199"/>
                <a:gd name="T20" fmla="*/ 34452256 w 317"/>
                <a:gd name="T21" fmla="*/ 12371697 h 199"/>
                <a:gd name="T22" fmla="*/ 28211908 w 317"/>
                <a:gd name="T23" fmla="*/ 6185669 h 199"/>
                <a:gd name="T24" fmla="*/ 21971561 w 317"/>
                <a:gd name="T25" fmla="*/ 12371697 h 199"/>
                <a:gd name="T26" fmla="*/ 28211908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17" y="0"/>
                  </a:moveTo>
                  <a:cubicBezTo>
                    <a:pt x="271" y="0"/>
                    <a:pt x="316" y="42"/>
                    <a:pt x="316" y="99"/>
                  </a:cubicBezTo>
                  <a:cubicBezTo>
                    <a:pt x="316" y="152"/>
                    <a:pt x="274" y="198"/>
                    <a:pt x="217" y="198"/>
                  </a:cubicBezTo>
                  <a:cubicBezTo>
                    <a:pt x="172" y="198"/>
                    <a:pt x="135" y="169"/>
                    <a:pt x="121" y="127"/>
                  </a:cubicBezTo>
                  <a:lnTo>
                    <a:pt x="25" y="127"/>
                  </a:lnTo>
                  <a:cubicBezTo>
                    <a:pt x="11" y="127"/>
                    <a:pt x="0" y="116"/>
                    <a:pt x="0" y="102"/>
                  </a:cubicBezTo>
                  <a:cubicBezTo>
                    <a:pt x="0" y="88"/>
                    <a:pt x="11" y="76"/>
                    <a:pt x="25" y="76"/>
                  </a:cubicBezTo>
                  <a:lnTo>
                    <a:pt x="121" y="76"/>
                  </a:lnTo>
                  <a:cubicBezTo>
                    <a:pt x="133" y="34"/>
                    <a:pt x="169" y="0"/>
                    <a:pt x="217" y="0"/>
                  </a:cubicBezTo>
                  <a:close/>
                  <a:moveTo>
                    <a:pt x="217" y="144"/>
                  </a:moveTo>
                  <a:cubicBezTo>
                    <a:pt x="243" y="144"/>
                    <a:pt x="262" y="124"/>
                    <a:pt x="265" y="96"/>
                  </a:cubicBezTo>
                  <a:cubicBezTo>
                    <a:pt x="265" y="71"/>
                    <a:pt x="243" y="48"/>
                    <a:pt x="217" y="48"/>
                  </a:cubicBezTo>
                  <a:cubicBezTo>
                    <a:pt x="192" y="48"/>
                    <a:pt x="169" y="71"/>
                    <a:pt x="169" y="96"/>
                  </a:cubicBezTo>
                  <a:cubicBezTo>
                    <a:pt x="169" y="121"/>
                    <a:pt x="192" y="144"/>
                    <a:pt x="217"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4" name="Freeform 73">
              <a:extLst>
                <a:ext uri="{FF2B5EF4-FFF2-40B4-BE49-F238E27FC236}">
                  <a16:creationId xmlns:a16="http://schemas.microsoft.com/office/drawing/2014/main" id="{9AE894A4-3BC8-6245-B274-EA552151F80E}"/>
                </a:ext>
              </a:extLst>
            </p:cNvPr>
            <p:cNvSpPr>
              <a:spLocks noChangeArrowheads="1"/>
            </p:cNvSpPr>
            <p:nvPr/>
          </p:nvSpPr>
          <p:spPr bwMode="auto">
            <a:xfrm>
              <a:off x="4516475" y="5711031"/>
              <a:ext cx="98425" cy="98425"/>
            </a:xfrm>
            <a:custGeom>
              <a:avLst/>
              <a:gdLst>
                <a:gd name="T0" fmla="*/ 33561851 w 275"/>
                <a:gd name="T1" fmla="*/ 29334587 h 275"/>
                <a:gd name="T2" fmla="*/ 33561851 w 275"/>
                <a:gd name="T3" fmla="*/ 33946246 h 275"/>
                <a:gd name="T4" fmla="*/ 31128069 w 275"/>
                <a:gd name="T5" fmla="*/ 35099071 h 275"/>
                <a:gd name="T6" fmla="*/ 28566156 w 275"/>
                <a:gd name="T7" fmla="*/ 33946246 h 275"/>
                <a:gd name="T8" fmla="*/ 19855365 w 275"/>
                <a:gd name="T9" fmla="*/ 25363586 h 275"/>
                <a:gd name="T10" fmla="*/ 13706487 w 275"/>
                <a:gd name="T11" fmla="*/ 27157068 h 275"/>
                <a:gd name="T12" fmla="*/ 4995695 w 275"/>
                <a:gd name="T13" fmla="*/ 23186067 h 275"/>
                <a:gd name="T14" fmla="*/ 4995695 w 275"/>
                <a:gd name="T15" fmla="*/ 5123827 h 275"/>
                <a:gd name="T16" fmla="*/ 23186067 w 275"/>
                <a:gd name="T17" fmla="*/ 5123827 h 275"/>
                <a:gd name="T18" fmla="*/ 24979191 w 275"/>
                <a:gd name="T19" fmla="*/ 20623796 h 275"/>
                <a:gd name="T20" fmla="*/ 33561851 w 275"/>
                <a:gd name="T21" fmla="*/ 29334587 h 275"/>
                <a:gd name="T22" fmla="*/ 18446277 w 275"/>
                <a:gd name="T23" fmla="*/ 18446277 h 275"/>
                <a:gd name="T24" fmla="*/ 18446277 w 275"/>
                <a:gd name="T25" fmla="*/ 9735485 h 275"/>
                <a:gd name="T26" fmla="*/ 14090881 w 275"/>
                <a:gd name="T27" fmla="*/ 7942003 h 275"/>
                <a:gd name="T28" fmla="*/ 9735485 w 275"/>
                <a:gd name="T29" fmla="*/ 9735485 h 275"/>
                <a:gd name="T30" fmla="*/ 9735485 w 275"/>
                <a:gd name="T31" fmla="*/ 18446277 h 275"/>
                <a:gd name="T32" fmla="*/ 14090881 w 275"/>
                <a:gd name="T33" fmla="*/ 20239759 h 275"/>
                <a:gd name="T34" fmla="*/ 18446277 w 275"/>
                <a:gd name="T35" fmla="*/ 18446277 h 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275">
                  <a:moveTo>
                    <a:pt x="262" y="229"/>
                  </a:moveTo>
                  <a:cubicBezTo>
                    <a:pt x="274" y="240"/>
                    <a:pt x="274" y="257"/>
                    <a:pt x="262" y="265"/>
                  </a:cubicBezTo>
                  <a:cubicBezTo>
                    <a:pt x="257" y="271"/>
                    <a:pt x="252" y="274"/>
                    <a:pt x="243" y="274"/>
                  </a:cubicBezTo>
                  <a:cubicBezTo>
                    <a:pt x="235" y="274"/>
                    <a:pt x="229" y="271"/>
                    <a:pt x="223" y="265"/>
                  </a:cubicBezTo>
                  <a:lnTo>
                    <a:pt x="155" y="198"/>
                  </a:lnTo>
                  <a:cubicBezTo>
                    <a:pt x="141" y="206"/>
                    <a:pt x="124" y="212"/>
                    <a:pt x="107" y="212"/>
                  </a:cubicBezTo>
                  <a:cubicBezTo>
                    <a:pt x="82" y="212"/>
                    <a:pt x="56" y="200"/>
                    <a:pt x="39" y="181"/>
                  </a:cubicBezTo>
                  <a:cubicBezTo>
                    <a:pt x="0" y="141"/>
                    <a:pt x="0" y="80"/>
                    <a:pt x="39" y="40"/>
                  </a:cubicBezTo>
                  <a:cubicBezTo>
                    <a:pt x="79" y="1"/>
                    <a:pt x="141" y="0"/>
                    <a:pt x="181" y="40"/>
                  </a:cubicBezTo>
                  <a:cubicBezTo>
                    <a:pt x="214" y="73"/>
                    <a:pt x="217" y="121"/>
                    <a:pt x="195" y="161"/>
                  </a:cubicBezTo>
                  <a:lnTo>
                    <a:pt x="262" y="229"/>
                  </a:lnTo>
                  <a:close/>
                  <a:moveTo>
                    <a:pt x="144" y="144"/>
                  </a:moveTo>
                  <a:cubicBezTo>
                    <a:pt x="165" y="125"/>
                    <a:pt x="165" y="96"/>
                    <a:pt x="144" y="76"/>
                  </a:cubicBezTo>
                  <a:cubicBezTo>
                    <a:pt x="136" y="68"/>
                    <a:pt x="121" y="62"/>
                    <a:pt x="110" y="62"/>
                  </a:cubicBezTo>
                  <a:cubicBezTo>
                    <a:pt x="99" y="62"/>
                    <a:pt x="87" y="65"/>
                    <a:pt x="76" y="76"/>
                  </a:cubicBezTo>
                  <a:cubicBezTo>
                    <a:pt x="56" y="96"/>
                    <a:pt x="56" y="125"/>
                    <a:pt x="76" y="144"/>
                  </a:cubicBezTo>
                  <a:cubicBezTo>
                    <a:pt x="85" y="153"/>
                    <a:pt x="99" y="158"/>
                    <a:pt x="110" y="158"/>
                  </a:cubicBezTo>
                  <a:cubicBezTo>
                    <a:pt x="121" y="158"/>
                    <a:pt x="136" y="153"/>
                    <a:pt x="144"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5" name="Freeform 74">
              <a:extLst>
                <a:ext uri="{FF2B5EF4-FFF2-40B4-BE49-F238E27FC236}">
                  <a16:creationId xmlns:a16="http://schemas.microsoft.com/office/drawing/2014/main" id="{43E1E5C1-4D47-3740-A4FD-B63F72429873}"/>
                </a:ext>
              </a:extLst>
            </p:cNvPr>
            <p:cNvSpPr>
              <a:spLocks noChangeArrowheads="1"/>
            </p:cNvSpPr>
            <p:nvPr/>
          </p:nvSpPr>
          <p:spPr bwMode="auto">
            <a:xfrm>
              <a:off x="4726025" y="5712619"/>
              <a:ext cx="100012" cy="95250"/>
            </a:xfrm>
            <a:custGeom>
              <a:avLst/>
              <a:gdLst>
                <a:gd name="T0" fmla="*/ 30673465 w 278"/>
                <a:gd name="T1" fmla="*/ 5000625 h 266"/>
                <a:gd name="T2" fmla="*/ 31450176 w 278"/>
                <a:gd name="T3" fmla="*/ 22823834 h 266"/>
                <a:gd name="T4" fmla="*/ 22260944 w 278"/>
                <a:gd name="T5" fmla="*/ 26413971 h 266"/>
                <a:gd name="T6" fmla="*/ 15401488 w 278"/>
                <a:gd name="T7" fmla="*/ 24234321 h 266"/>
                <a:gd name="T8" fmla="*/ 6600792 w 278"/>
                <a:gd name="T9" fmla="*/ 32953277 h 266"/>
                <a:gd name="T10" fmla="*/ 4011992 w 278"/>
                <a:gd name="T11" fmla="*/ 33979184 h 266"/>
                <a:gd name="T12" fmla="*/ 1553064 w 278"/>
                <a:gd name="T13" fmla="*/ 33209664 h 266"/>
                <a:gd name="T14" fmla="*/ 1553064 w 278"/>
                <a:gd name="T15" fmla="*/ 28593620 h 266"/>
                <a:gd name="T16" fmla="*/ 10224608 w 278"/>
                <a:gd name="T17" fmla="*/ 19874664 h 266"/>
                <a:gd name="T18" fmla="*/ 12424872 w 278"/>
                <a:gd name="T19" fmla="*/ 5000625 h 266"/>
                <a:gd name="T20" fmla="*/ 30673465 w 278"/>
                <a:gd name="T21" fmla="*/ 5000625 h 266"/>
                <a:gd name="T22" fmla="*/ 26014272 w 278"/>
                <a:gd name="T23" fmla="*/ 18079596 h 266"/>
                <a:gd name="T24" fmla="*/ 26402448 w 278"/>
                <a:gd name="T25" fmla="*/ 9360282 h 266"/>
                <a:gd name="T26" fmla="*/ 17601752 w 278"/>
                <a:gd name="T27" fmla="*/ 9360282 h 266"/>
                <a:gd name="T28" fmla="*/ 17213216 w 278"/>
                <a:gd name="T29" fmla="*/ 18079596 h 266"/>
                <a:gd name="T30" fmla="*/ 21613744 w 278"/>
                <a:gd name="T31" fmla="*/ 19874664 h 266"/>
                <a:gd name="T32" fmla="*/ 26014272 w 278"/>
                <a:gd name="T33" fmla="*/ 1807959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266">
                  <a:moveTo>
                    <a:pt x="237" y="39"/>
                  </a:moveTo>
                  <a:cubicBezTo>
                    <a:pt x="277" y="76"/>
                    <a:pt x="277" y="141"/>
                    <a:pt x="243" y="178"/>
                  </a:cubicBezTo>
                  <a:cubicBezTo>
                    <a:pt x="223" y="195"/>
                    <a:pt x="201" y="206"/>
                    <a:pt x="172" y="206"/>
                  </a:cubicBezTo>
                  <a:cubicBezTo>
                    <a:pt x="153" y="206"/>
                    <a:pt x="136" y="200"/>
                    <a:pt x="119" y="189"/>
                  </a:cubicBezTo>
                  <a:lnTo>
                    <a:pt x="51" y="257"/>
                  </a:lnTo>
                  <a:cubicBezTo>
                    <a:pt x="45" y="262"/>
                    <a:pt x="40" y="265"/>
                    <a:pt x="31" y="265"/>
                  </a:cubicBezTo>
                  <a:cubicBezTo>
                    <a:pt x="26" y="265"/>
                    <a:pt x="17" y="265"/>
                    <a:pt x="12" y="259"/>
                  </a:cubicBezTo>
                  <a:cubicBezTo>
                    <a:pt x="0" y="251"/>
                    <a:pt x="0" y="234"/>
                    <a:pt x="12" y="223"/>
                  </a:cubicBezTo>
                  <a:lnTo>
                    <a:pt x="79" y="155"/>
                  </a:lnTo>
                  <a:cubicBezTo>
                    <a:pt x="60" y="118"/>
                    <a:pt x="65" y="70"/>
                    <a:pt x="96" y="39"/>
                  </a:cubicBezTo>
                  <a:cubicBezTo>
                    <a:pt x="136" y="0"/>
                    <a:pt x="198" y="0"/>
                    <a:pt x="237" y="39"/>
                  </a:cubicBezTo>
                  <a:close/>
                  <a:moveTo>
                    <a:pt x="201" y="141"/>
                  </a:moveTo>
                  <a:cubicBezTo>
                    <a:pt x="221" y="122"/>
                    <a:pt x="220" y="93"/>
                    <a:pt x="204" y="73"/>
                  </a:cubicBezTo>
                  <a:cubicBezTo>
                    <a:pt x="184" y="53"/>
                    <a:pt x="156" y="53"/>
                    <a:pt x="136" y="73"/>
                  </a:cubicBezTo>
                  <a:cubicBezTo>
                    <a:pt x="116" y="93"/>
                    <a:pt x="116" y="121"/>
                    <a:pt x="133" y="141"/>
                  </a:cubicBezTo>
                  <a:cubicBezTo>
                    <a:pt x="141" y="149"/>
                    <a:pt x="156" y="155"/>
                    <a:pt x="167" y="155"/>
                  </a:cubicBezTo>
                  <a:cubicBezTo>
                    <a:pt x="178" y="155"/>
                    <a:pt x="193" y="150"/>
                    <a:pt x="201" y="14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6" name="Freeform 75">
              <a:extLst>
                <a:ext uri="{FF2B5EF4-FFF2-40B4-BE49-F238E27FC236}">
                  <a16:creationId xmlns:a16="http://schemas.microsoft.com/office/drawing/2014/main" id="{BA85C778-702F-AC44-912C-FF5DD20E52B5}"/>
                </a:ext>
              </a:extLst>
            </p:cNvPr>
            <p:cNvSpPr>
              <a:spLocks noChangeArrowheads="1"/>
            </p:cNvSpPr>
            <p:nvPr/>
          </p:nvSpPr>
          <p:spPr bwMode="auto">
            <a:xfrm>
              <a:off x="4567275" y="5804694"/>
              <a:ext cx="214312" cy="201612"/>
            </a:xfrm>
            <a:custGeom>
              <a:avLst/>
              <a:gdLst>
                <a:gd name="T0" fmla="*/ 65464957 w 597"/>
                <a:gd name="T1" fmla="*/ 53022162 h 562"/>
                <a:gd name="T2" fmla="*/ 76805185 w 597"/>
                <a:gd name="T3" fmla="*/ 68980362 h 562"/>
                <a:gd name="T4" fmla="*/ 73454451 w 597"/>
                <a:gd name="T5" fmla="*/ 72197544 h 562"/>
                <a:gd name="T6" fmla="*/ 73068187 w 597"/>
                <a:gd name="T7" fmla="*/ 72197544 h 562"/>
                <a:gd name="T8" fmla="*/ 69846327 w 597"/>
                <a:gd name="T9" fmla="*/ 68594357 h 562"/>
                <a:gd name="T10" fmla="*/ 65851580 w 597"/>
                <a:gd name="T11" fmla="*/ 59456886 h 562"/>
                <a:gd name="T12" fmla="*/ 44072886 w 597"/>
                <a:gd name="T13" fmla="*/ 47488236 h 562"/>
                <a:gd name="T14" fmla="*/ 39304534 w 597"/>
                <a:gd name="T15" fmla="*/ 48260603 h 562"/>
                <a:gd name="T16" fmla="*/ 38917910 w 597"/>
                <a:gd name="T17" fmla="*/ 48260603 h 562"/>
                <a:gd name="T18" fmla="*/ 38531287 w 597"/>
                <a:gd name="T19" fmla="*/ 48260603 h 562"/>
                <a:gd name="T20" fmla="*/ 38145023 w 597"/>
                <a:gd name="T21" fmla="*/ 48260603 h 562"/>
                <a:gd name="T22" fmla="*/ 37887274 w 597"/>
                <a:gd name="T23" fmla="*/ 48260603 h 562"/>
                <a:gd name="T24" fmla="*/ 33505545 w 597"/>
                <a:gd name="T25" fmla="*/ 47488236 h 562"/>
                <a:gd name="T26" fmla="*/ 11597977 w 597"/>
                <a:gd name="T27" fmla="*/ 59456886 h 562"/>
                <a:gd name="T28" fmla="*/ 7603230 w 597"/>
                <a:gd name="T29" fmla="*/ 68594357 h 562"/>
                <a:gd name="T30" fmla="*/ 4381370 w 597"/>
                <a:gd name="T31" fmla="*/ 72197544 h 562"/>
                <a:gd name="T32" fmla="*/ 3994747 w 597"/>
                <a:gd name="T33" fmla="*/ 72197544 h 562"/>
                <a:gd name="T34" fmla="*/ 773246 w 597"/>
                <a:gd name="T35" fmla="*/ 68980362 h 562"/>
                <a:gd name="T36" fmla="*/ 9407471 w 597"/>
                <a:gd name="T37" fmla="*/ 53022162 h 562"/>
                <a:gd name="T38" fmla="*/ 26546687 w 597"/>
                <a:gd name="T39" fmla="*/ 44657058 h 562"/>
                <a:gd name="T40" fmla="*/ 23969559 w 597"/>
                <a:gd name="T41" fmla="*/ 42083097 h 562"/>
                <a:gd name="T42" fmla="*/ 18170211 w 597"/>
                <a:gd name="T43" fmla="*/ 19561745 h 562"/>
                <a:gd name="T44" fmla="*/ 37114028 w 597"/>
                <a:gd name="T45" fmla="*/ 257217 h 562"/>
                <a:gd name="T46" fmla="*/ 56057486 w 597"/>
                <a:gd name="T47" fmla="*/ 19561745 h 562"/>
                <a:gd name="T48" fmla="*/ 50258497 w 597"/>
                <a:gd name="T49" fmla="*/ 42083097 h 562"/>
                <a:gd name="T50" fmla="*/ 48067633 w 597"/>
                <a:gd name="T51" fmla="*/ 44271054 h 562"/>
                <a:gd name="T52" fmla="*/ 65464957 w 597"/>
                <a:gd name="T53" fmla="*/ 53022162 h 562"/>
                <a:gd name="T54" fmla="*/ 37114028 w 597"/>
                <a:gd name="T55" fmla="*/ 41311088 h 562"/>
                <a:gd name="T56" fmla="*/ 45876768 w 597"/>
                <a:gd name="T57" fmla="*/ 37707543 h 562"/>
                <a:gd name="T58" fmla="*/ 49871874 w 597"/>
                <a:gd name="T59" fmla="*/ 20333754 h 562"/>
                <a:gd name="T60" fmla="*/ 49871874 w 597"/>
                <a:gd name="T61" fmla="*/ 19947750 h 562"/>
                <a:gd name="T62" fmla="*/ 37500651 w 597"/>
                <a:gd name="T63" fmla="*/ 6820728 h 562"/>
                <a:gd name="T64" fmla="*/ 37114028 w 597"/>
                <a:gd name="T65" fmla="*/ 6820728 h 562"/>
                <a:gd name="T66" fmla="*/ 36727405 w 597"/>
                <a:gd name="T67" fmla="*/ 6820728 h 562"/>
                <a:gd name="T68" fmla="*/ 24742446 w 597"/>
                <a:gd name="T69" fmla="*/ 19947750 h 562"/>
                <a:gd name="T70" fmla="*/ 24742446 w 597"/>
                <a:gd name="T71" fmla="*/ 20333754 h 562"/>
                <a:gd name="T72" fmla="*/ 28737552 w 597"/>
                <a:gd name="T73" fmla="*/ 37707543 h 562"/>
                <a:gd name="T74" fmla="*/ 37114028 w 597"/>
                <a:gd name="T75" fmla="*/ 41311088 h 562"/>
                <a:gd name="T76" fmla="*/ 37114028 w 597"/>
                <a:gd name="T77" fmla="*/ 41311088 h 5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 h="562">
                  <a:moveTo>
                    <a:pt x="508" y="412"/>
                  </a:moveTo>
                  <a:cubicBezTo>
                    <a:pt x="556" y="423"/>
                    <a:pt x="581" y="468"/>
                    <a:pt x="596" y="536"/>
                  </a:cubicBezTo>
                  <a:cubicBezTo>
                    <a:pt x="596" y="550"/>
                    <a:pt x="584" y="561"/>
                    <a:pt x="570" y="561"/>
                  </a:cubicBezTo>
                  <a:lnTo>
                    <a:pt x="567" y="561"/>
                  </a:lnTo>
                  <a:cubicBezTo>
                    <a:pt x="553" y="561"/>
                    <a:pt x="539" y="547"/>
                    <a:pt x="542" y="533"/>
                  </a:cubicBezTo>
                  <a:cubicBezTo>
                    <a:pt x="542" y="510"/>
                    <a:pt x="542" y="471"/>
                    <a:pt x="511" y="462"/>
                  </a:cubicBezTo>
                  <a:cubicBezTo>
                    <a:pt x="401" y="434"/>
                    <a:pt x="358" y="398"/>
                    <a:pt x="342" y="369"/>
                  </a:cubicBezTo>
                  <a:cubicBezTo>
                    <a:pt x="330" y="372"/>
                    <a:pt x="319" y="375"/>
                    <a:pt x="305" y="375"/>
                  </a:cubicBezTo>
                  <a:lnTo>
                    <a:pt x="302" y="375"/>
                  </a:lnTo>
                  <a:lnTo>
                    <a:pt x="299" y="375"/>
                  </a:lnTo>
                  <a:lnTo>
                    <a:pt x="296" y="375"/>
                  </a:lnTo>
                  <a:lnTo>
                    <a:pt x="294" y="375"/>
                  </a:lnTo>
                  <a:cubicBezTo>
                    <a:pt x="282" y="375"/>
                    <a:pt x="271" y="372"/>
                    <a:pt x="260" y="369"/>
                  </a:cubicBezTo>
                  <a:cubicBezTo>
                    <a:pt x="243" y="398"/>
                    <a:pt x="200" y="434"/>
                    <a:pt x="90" y="462"/>
                  </a:cubicBezTo>
                  <a:cubicBezTo>
                    <a:pt x="59" y="471"/>
                    <a:pt x="57" y="510"/>
                    <a:pt x="59" y="533"/>
                  </a:cubicBezTo>
                  <a:cubicBezTo>
                    <a:pt x="59" y="547"/>
                    <a:pt x="48" y="558"/>
                    <a:pt x="34" y="561"/>
                  </a:cubicBezTo>
                  <a:lnTo>
                    <a:pt x="31" y="561"/>
                  </a:lnTo>
                  <a:cubicBezTo>
                    <a:pt x="20" y="561"/>
                    <a:pt x="9" y="550"/>
                    <a:pt x="6" y="536"/>
                  </a:cubicBezTo>
                  <a:cubicBezTo>
                    <a:pt x="0" y="468"/>
                    <a:pt x="25" y="426"/>
                    <a:pt x="73" y="412"/>
                  </a:cubicBezTo>
                  <a:cubicBezTo>
                    <a:pt x="161" y="389"/>
                    <a:pt x="195" y="361"/>
                    <a:pt x="206" y="347"/>
                  </a:cubicBezTo>
                  <a:cubicBezTo>
                    <a:pt x="200" y="341"/>
                    <a:pt x="192" y="335"/>
                    <a:pt x="186" y="327"/>
                  </a:cubicBezTo>
                  <a:cubicBezTo>
                    <a:pt x="130" y="265"/>
                    <a:pt x="138" y="163"/>
                    <a:pt x="141" y="152"/>
                  </a:cubicBezTo>
                  <a:cubicBezTo>
                    <a:pt x="147" y="31"/>
                    <a:pt x="234" y="0"/>
                    <a:pt x="288" y="2"/>
                  </a:cubicBezTo>
                  <a:cubicBezTo>
                    <a:pt x="339" y="2"/>
                    <a:pt x="429" y="31"/>
                    <a:pt x="435" y="152"/>
                  </a:cubicBezTo>
                  <a:cubicBezTo>
                    <a:pt x="435" y="163"/>
                    <a:pt x="443" y="265"/>
                    <a:pt x="390" y="327"/>
                  </a:cubicBezTo>
                  <a:cubicBezTo>
                    <a:pt x="384" y="333"/>
                    <a:pt x="378" y="338"/>
                    <a:pt x="373" y="344"/>
                  </a:cubicBezTo>
                  <a:cubicBezTo>
                    <a:pt x="384" y="361"/>
                    <a:pt x="421" y="389"/>
                    <a:pt x="508" y="412"/>
                  </a:cubicBezTo>
                  <a:close/>
                  <a:moveTo>
                    <a:pt x="288" y="321"/>
                  </a:moveTo>
                  <a:cubicBezTo>
                    <a:pt x="316" y="321"/>
                    <a:pt x="336" y="313"/>
                    <a:pt x="356" y="293"/>
                  </a:cubicBezTo>
                  <a:cubicBezTo>
                    <a:pt x="395" y="248"/>
                    <a:pt x="387" y="161"/>
                    <a:pt x="387" y="158"/>
                  </a:cubicBezTo>
                  <a:lnTo>
                    <a:pt x="387" y="155"/>
                  </a:lnTo>
                  <a:cubicBezTo>
                    <a:pt x="381" y="56"/>
                    <a:pt x="308" y="53"/>
                    <a:pt x="291" y="53"/>
                  </a:cubicBezTo>
                  <a:lnTo>
                    <a:pt x="288" y="53"/>
                  </a:lnTo>
                  <a:cubicBezTo>
                    <a:pt x="288" y="53"/>
                    <a:pt x="288" y="53"/>
                    <a:pt x="285" y="53"/>
                  </a:cubicBezTo>
                  <a:cubicBezTo>
                    <a:pt x="265" y="53"/>
                    <a:pt x="198" y="62"/>
                    <a:pt x="192" y="155"/>
                  </a:cubicBezTo>
                  <a:lnTo>
                    <a:pt x="192" y="158"/>
                  </a:lnTo>
                  <a:cubicBezTo>
                    <a:pt x="192" y="158"/>
                    <a:pt x="184" y="248"/>
                    <a:pt x="223" y="293"/>
                  </a:cubicBezTo>
                  <a:cubicBezTo>
                    <a:pt x="237" y="313"/>
                    <a:pt x="260" y="321"/>
                    <a:pt x="288" y="32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1369013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br>
              <a:rPr lang="en-US" dirty="0" smtClean="0"/>
            </a:br>
            <a:r>
              <a:rPr lang="en-US" sz="2800" dirty="0" smtClean="0">
                <a:solidFill>
                  <a:srgbClr val="7F7F7F"/>
                </a:solidFill>
              </a:rPr>
              <a:t>Amending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29</a:t>
            </a:fld>
            <a:endParaRPr lang="en-GB" dirty="0"/>
          </a:p>
        </p:txBody>
      </p:sp>
      <p:grpSp>
        <p:nvGrpSpPr>
          <p:cNvPr id="7" name="Group 6"/>
          <p:cNvGrpSpPr/>
          <p:nvPr/>
        </p:nvGrpSpPr>
        <p:grpSpPr>
          <a:xfrm>
            <a:off x="518620" y="1650509"/>
            <a:ext cx="11154762"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smtClean="0">
                      <a:solidFill>
                        <a:schemeClr val="bg1"/>
                      </a:solidFill>
                    </a:rPr>
                    <a:t>The traveler can recall the authorization,</a:t>
                  </a:r>
                </a:p>
                <a:p>
                  <a:r>
                    <a:rPr lang="en-US" b="1" dirty="0">
                      <a:solidFill>
                        <a:schemeClr val="bg1"/>
                      </a:solidFill>
                    </a:rPr>
                    <a:t>m</a:t>
                  </a:r>
                  <a:r>
                    <a:rPr lang="en-US" b="1" dirty="0" smtClean="0">
                      <a:solidFill>
                        <a:schemeClr val="bg1"/>
                      </a:solidFill>
                    </a:rPr>
                    <a:t>ake changes and resubmit to the approver.</a:t>
                  </a:r>
                  <a:endParaRPr lang="en-US" b="1" dirty="0">
                    <a:solidFill>
                      <a:schemeClr val="bg1"/>
                    </a:solidFill>
                  </a:endParaRPr>
                </a:p>
              </p:txBody>
            </p:sp>
          </p:grpSp>
        </p:grpSp>
        <p:grpSp>
          <p:nvGrpSpPr>
            <p:cNvPr id="15" name="Group 14"/>
            <p:cNvGrpSpPr/>
            <p:nvPr/>
          </p:nvGrpSpPr>
          <p:grpSpPr>
            <a:xfrm>
              <a:off x="1029025" y="2893098"/>
              <a:ext cx="10133949" cy="1194703"/>
              <a:chOff x="1143000" y="1539842"/>
              <a:chExt cx="10133949"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9" name="Group 18"/>
              <p:cNvGrpSpPr/>
              <p:nvPr/>
            </p:nvGrpSpPr>
            <p:grpSpPr>
              <a:xfrm>
                <a:off x="6415580" y="1539842"/>
                <a:ext cx="4861369" cy="1194703"/>
                <a:chOff x="6172200" y="1815983"/>
                <a:chExt cx="4800600"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559018" cy="1417476"/>
                </a:xfrm>
                <a:prstGeom prst="rect">
                  <a:avLst/>
                </a:prstGeom>
                <a:noFill/>
              </p:spPr>
              <p:txBody>
                <a:bodyPr wrap="square" lIns="0" tIns="0" rIns="0" bIns="0" rtlCol="0" anchor="ctr">
                  <a:noAutofit/>
                </a:bodyPr>
                <a:lstStyle/>
                <a:p>
                  <a:r>
                    <a:rPr lang="en-US" b="1" dirty="0" smtClean="0">
                      <a:solidFill>
                        <a:schemeClr val="bg1"/>
                      </a:solidFill>
                    </a:rPr>
                    <a:t>A ‘-1’, ‘-2’, etc. is added to the Trip ID to indicate the trip has been amended.</a:t>
                  </a:r>
                  <a:endParaRPr lang="en-US" b="1" dirty="0">
                    <a:solidFill>
                      <a:schemeClr val="bg1"/>
                    </a:solidFill>
                  </a:endParaRP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6" name="Group 25"/>
              <p:cNvGrpSpPr/>
              <p:nvPr/>
            </p:nvGrpSpPr>
            <p:grpSpPr>
              <a:xfrm>
                <a:off x="6415579" y="1539842"/>
                <a:ext cx="4861371" cy="1194702"/>
                <a:chOff x="6172199" y="1815983"/>
                <a:chExt cx="4800602" cy="1438312"/>
              </a:xfrm>
            </p:grpSpPr>
            <p:sp>
              <p:nvSpPr>
                <p:cNvPr id="27" name="Rounded Rectangle 26"/>
                <p:cNvSpPr/>
                <p:nvPr/>
              </p:nvSpPr>
              <p:spPr bwMode="auto">
                <a:xfrm>
                  <a:off x="6172199" y="1828799"/>
                  <a:ext cx="4800600" cy="1425496"/>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True. The dates and/or location changes need to be updated on the site details step.</a:t>
                  </a:r>
                  <a:endParaRPr lang="en-US" b="1" dirty="0">
                    <a:solidFill>
                      <a:schemeClr val="bg1"/>
                    </a:solidFill>
                  </a:endParaRP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559019" cy="1417476"/>
                </a:xfrm>
                <a:prstGeom prst="rect">
                  <a:avLst/>
                </a:prstGeom>
                <a:noFill/>
              </p:spPr>
              <p:txBody>
                <a:bodyPr wrap="square" lIns="0" tIns="0" rIns="0" bIns="0" rtlCol="0" anchor="ctr">
                  <a:noAutofit/>
                </a:bodyPr>
                <a:lstStyle/>
                <a:p>
                  <a:r>
                    <a:rPr lang="en-US" b="1" dirty="0" smtClean="0">
                      <a:solidFill>
                        <a:schemeClr val="bg1"/>
                      </a:solidFill>
                    </a:rPr>
                    <a:t>The status will be Amended.  The amendment can always be viewed from the trip dashboard.</a:t>
                  </a:r>
                  <a:endParaRPr lang="en-US" b="1" dirty="0">
                    <a:solidFill>
                      <a:schemeClr val="bg1"/>
                    </a:solidFill>
                  </a:endParaRPr>
                </a:p>
              </p:txBody>
            </p:sp>
          </p:grpSp>
        </p:grpSp>
      </p:grpSp>
      <p:sp>
        <p:nvSpPr>
          <p:cNvPr id="8" name="Rectangle 7"/>
          <p:cNvSpPr/>
          <p:nvPr/>
        </p:nvSpPr>
        <p:spPr>
          <a:xfrm>
            <a:off x="671279" y="1762370"/>
            <a:ext cx="4888607" cy="830997"/>
          </a:xfrm>
          <a:prstGeom prst="rect">
            <a:avLst/>
          </a:prstGeom>
        </p:spPr>
        <p:txBody>
          <a:bodyPr wrap="square">
            <a:spAutoFit/>
          </a:bodyPr>
          <a:lstStyle/>
          <a:p>
            <a:r>
              <a:rPr lang="en-US" sz="1600" b="1" dirty="0">
                <a:solidFill>
                  <a:schemeClr val="bg1"/>
                </a:solidFill>
              </a:rPr>
              <a:t>If the authorization is still pending approval and the dates of travel </a:t>
            </a:r>
            <a:r>
              <a:rPr lang="en-US" sz="1600" b="1" dirty="0" smtClean="0">
                <a:solidFill>
                  <a:schemeClr val="bg1"/>
                </a:solidFill>
              </a:rPr>
              <a:t>have changed</a:t>
            </a:r>
            <a:r>
              <a:rPr lang="en-US" sz="1600" b="1" dirty="0">
                <a:solidFill>
                  <a:schemeClr val="bg1"/>
                </a:solidFill>
              </a:rPr>
              <a:t>, what can a traveler or arranger do to make the changes?</a:t>
            </a:r>
          </a:p>
        </p:txBody>
      </p:sp>
      <p:sp>
        <p:nvSpPr>
          <p:cNvPr id="16" name="Rectangle 15"/>
          <p:cNvSpPr/>
          <p:nvPr/>
        </p:nvSpPr>
        <p:spPr>
          <a:xfrm>
            <a:off x="671279" y="3046496"/>
            <a:ext cx="5019238" cy="646331"/>
          </a:xfrm>
          <a:prstGeom prst="rect">
            <a:avLst/>
          </a:prstGeom>
        </p:spPr>
        <p:txBody>
          <a:bodyPr wrap="square">
            <a:spAutoFit/>
          </a:bodyPr>
          <a:lstStyle/>
          <a:p>
            <a:r>
              <a:rPr lang="en-US" b="1" dirty="0" smtClean="0">
                <a:solidFill>
                  <a:schemeClr val="bg1"/>
                </a:solidFill>
              </a:rPr>
              <a:t>When </a:t>
            </a:r>
            <a:r>
              <a:rPr lang="en-US" b="1" dirty="0">
                <a:solidFill>
                  <a:schemeClr val="bg1"/>
                </a:solidFill>
              </a:rPr>
              <a:t>viewing a Trip ID, how can you tell if the authorization has been amended? </a:t>
            </a:r>
          </a:p>
        </p:txBody>
      </p:sp>
      <p:sp>
        <p:nvSpPr>
          <p:cNvPr id="17" name="Rectangle 16"/>
          <p:cNvSpPr/>
          <p:nvPr/>
        </p:nvSpPr>
        <p:spPr>
          <a:xfrm>
            <a:off x="633027" y="3820506"/>
            <a:ext cx="5009169" cy="1200329"/>
          </a:xfrm>
          <a:prstGeom prst="rect">
            <a:avLst/>
          </a:prstGeom>
        </p:spPr>
        <p:txBody>
          <a:bodyPr wrap="square">
            <a:spAutoFit/>
          </a:bodyPr>
          <a:lstStyle/>
          <a:p>
            <a:endParaRPr lang="en-US" b="1" dirty="0">
              <a:solidFill>
                <a:schemeClr val="bg1"/>
              </a:solidFill>
            </a:endParaRPr>
          </a:p>
          <a:p>
            <a:r>
              <a:rPr lang="en-US" b="1" dirty="0">
                <a:solidFill>
                  <a:schemeClr val="bg1"/>
                </a:solidFill>
              </a:rPr>
              <a:t>When amending a trip, the site details need to be updated </a:t>
            </a:r>
            <a:r>
              <a:rPr lang="en-US" b="1" dirty="0" smtClean="0">
                <a:solidFill>
                  <a:schemeClr val="bg1"/>
                </a:solidFill>
              </a:rPr>
              <a:t>to reflect changes </a:t>
            </a:r>
            <a:r>
              <a:rPr lang="en-US" b="1" dirty="0">
                <a:solidFill>
                  <a:schemeClr val="bg1"/>
                </a:solidFill>
              </a:rPr>
              <a:t>to dates and locations.  </a:t>
            </a:r>
            <a:r>
              <a:rPr lang="en-US" b="1" dirty="0" smtClean="0">
                <a:solidFill>
                  <a:schemeClr val="bg1"/>
                </a:solidFill>
              </a:rPr>
              <a:t>True </a:t>
            </a:r>
            <a:r>
              <a:rPr lang="en-US" b="1" dirty="0">
                <a:solidFill>
                  <a:schemeClr val="bg1"/>
                </a:solidFill>
              </a:rPr>
              <a:t>or False? </a:t>
            </a:r>
          </a:p>
        </p:txBody>
      </p:sp>
      <p:sp>
        <p:nvSpPr>
          <p:cNvPr id="38" name="Rectangle 37"/>
          <p:cNvSpPr/>
          <p:nvPr/>
        </p:nvSpPr>
        <p:spPr>
          <a:xfrm>
            <a:off x="609952" y="4977742"/>
            <a:ext cx="4891580" cy="1477328"/>
          </a:xfrm>
          <a:prstGeom prst="rect">
            <a:avLst/>
          </a:prstGeom>
        </p:spPr>
        <p:txBody>
          <a:bodyPr wrap="square">
            <a:spAutoFit/>
          </a:bodyPr>
          <a:lstStyle/>
          <a:p>
            <a:endParaRPr lang="en-US" b="1" dirty="0">
              <a:solidFill>
                <a:schemeClr val="bg1"/>
              </a:solidFill>
            </a:endParaRPr>
          </a:p>
          <a:p>
            <a:r>
              <a:rPr lang="en-US" b="1" dirty="0">
                <a:solidFill>
                  <a:schemeClr val="bg1"/>
                </a:solidFill>
              </a:rPr>
              <a:t>Once an authorization has been amended, what will the status of the </a:t>
            </a:r>
            <a:r>
              <a:rPr lang="en-US" b="1" dirty="0" smtClean="0">
                <a:solidFill>
                  <a:schemeClr val="bg1"/>
                </a:solidFill>
              </a:rPr>
              <a:t>original authorization be?</a:t>
            </a:r>
            <a:endParaRPr lang="en-US" b="1" dirty="0">
              <a:solidFill>
                <a:schemeClr val="bg1"/>
              </a:solidFill>
            </a:endParaRPr>
          </a:p>
          <a:p>
            <a:r>
              <a:rPr lang="en-US" b="1" dirty="0" smtClean="0">
                <a:solidFill>
                  <a:schemeClr val="bg1"/>
                </a:solidFill>
              </a:rPr>
              <a:t> </a:t>
            </a:r>
            <a:endParaRPr lang="en-US" b="1" dirty="0">
              <a:solidFill>
                <a:schemeClr val="bg1"/>
              </a:solidFill>
            </a:endParaRPr>
          </a:p>
        </p:txBody>
      </p:sp>
    </p:spTree>
    <p:custDataLst>
      <p:tags r:id="rId1"/>
    </p:custDataLst>
    <p:extLst>
      <p:ext uri="{BB962C8B-B14F-4D97-AF65-F5344CB8AC3E}">
        <p14:creationId xmlns:p14="http://schemas.microsoft.com/office/powerpoint/2010/main" val="400184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Creating Open 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30</a:t>
            </a:fld>
            <a:endParaRPr lang="en-GB" dirty="0">
              <a:solidFill>
                <a:schemeClr val="bg1"/>
              </a:solidFill>
            </a:endParaRPr>
          </a:p>
        </p:txBody>
      </p:sp>
    </p:spTree>
    <p:custDataLst>
      <p:tags r:id="rId1"/>
    </p:custDataLst>
    <p:extLst>
      <p:ext uri="{BB962C8B-B14F-4D97-AF65-F5344CB8AC3E}">
        <p14:creationId xmlns:p14="http://schemas.microsoft.com/office/powerpoint/2010/main" val="3057450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Open Authorization</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p:txBody>
          <a:bodyPr/>
          <a:lstStyle/>
          <a:p>
            <a:pPr marL="0" indent="0">
              <a:spcBef>
                <a:spcPts val="1200"/>
              </a:spcBef>
              <a:spcAft>
                <a:spcPts val="600"/>
              </a:spcAft>
              <a:buNone/>
            </a:pPr>
            <a:r>
              <a:rPr lang="en-US" dirty="0" smtClean="0"/>
              <a:t>Open </a:t>
            </a:r>
            <a:r>
              <a:rPr lang="en-US" dirty="0"/>
              <a:t>authorizations (often known as "blanket authorization" or OA) are pre-approved requests to travel during a specified time period. They may be limited to specific time periods, locations, or maximum costs.  </a:t>
            </a:r>
            <a:r>
              <a:rPr lang="en-US" dirty="0" smtClean="0"/>
              <a:t>An </a:t>
            </a:r>
            <a:r>
              <a:rPr lang="en-US" dirty="0"/>
              <a:t>open authorization can cover </a:t>
            </a:r>
            <a:r>
              <a:rPr lang="en-US" dirty="0" smtClean="0"/>
              <a:t>multiple trips </a:t>
            </a:r>
            <a:r>
              <a:rPr lang="en-US" dirty="0"/>
              <a:t>for up to one fiscal year. </a:t>
            </a:r>
          </a:p>
          <a:p>
            <a:pPr marL="0" indent="0">
              <a:spcBef>
                <a:spcPts val="1200"/>
              </a:spcBef>
              <a:spcAft>
                <a:spcPts val="600"/>
              </a:spcAft>
              <a:buNone/>
            </a:pPr>
            <a:r>
              <a:rPr lang="en-US" dirty="0" smtClean="0"/>
              <a:t>Open authorizations can be created manually in E2 by a traveler </a:t>
            </a:r>
            <a:r>
              <a:rPr lang="en-US" dirty="0"/>
              <a:t>or </a:t>
            </a:r>
            <a:r>
              <a:rPr lang="en-US" dirty="0" smtClean="0"/>
              <a:t>an arranger.   </a:t>
            </a:r>
          </a:p>
          <a:p>
            <a:pPr marL="0" indent="0">
              <a:spcBef>
                <a:spcPts val="1200"/>
              </a:spcBef>
              <a:spcAft>
                <a:spcPts val="600"/>
              </a:spcAft>
              <a:buNone/>
            </a:pPr>
            <a:r>
              <a:rPr lang="en-US" dirty="0" smtClean="0"/>
              <a:t>USCG will also have an automated process where some OA’s will be created automatically by USCG systems, and populate into E2 as an approved OA.    </a:t>
            </a:r>
          </a:p>
          <a:p>
            <a:pPr marL="0" indent="0">
              <a:spcBef>
                <a:spcPts val="1200"/>
              </a:spcBef>
              <a:spcAft>
                <a:spcPts val="600"/>
              </a:spcAft>
              <a:buNone/>
            </a:pPr>
            <a:r>
              <a:rPr lang="en-US" dirty="0" smtClean="0"/>
              <a:t>Travelers or arrangers </a:t>
            </a:r>
            <a:r>
              <a:rPr lang="en-US" dirty="0"/>
              <a:t>can </a:t>
            </a:r>
            <a:r>
              <a:rPr lang="en-US" dirty="0" smtClean="0"/>
              <a:t>create </a:t>
            </a:r>
            <a:r>
              <a:rPr lang="en-US" dirty="0"/>
              <a:t>trips under </a:t>
            </a:r>
            <a:r>
              <a:rPr lang="en-US" dirty="0" smtClean="0"/>
              <a:t>an approved authorization, whether it was created manually or under the automated process.</a:t>
            </a:r>
            <a:endParaRPr lang="en-US" dirty="0"/>
          </a:p>
          <a:p>
            <a:pPr marL="0" indent="0">
              <a:spcBef>
                <a:spcPts val="1200"/>
              </a:spcBef>
              <a:spcAft>
                <a:spcPts val="600"/>
              </a:spcAft>
              <a:buNone/>
            </a:pPr>
            <a:r>
              <a:rPr lang="en-US" dirty="0"/>
              <a:t>If travel </a:t>
            </a:r>
            <a:r>
              <a:rPr lang="en-US" dirty="0" smtClean="0"/>
              <a:t>requests conform </a:t>
            </a:r>
            <a:r>
              <a:rPr lang="en-US" dirty="0"/>
              <a:t>to all of the properties and limitations of the approved open authorization, it automatically inherits the approval status of the open authorization and does not require additional approval steps</a:t>
            </a:r>
            <a:r>
              <a:rPr lang="en-US" dirty="0" smtClean="0"/>
              <a:t>.</a:t>
            </a:r>
            <a:endParaRPr lang="en-US" dirty="0"/>
          </a:p>
        </p:txBody>
      </p:sp>
    </p:spTree>
    <p:custDataLst>
      <p:tags r:id="rId1"/>
    </p:custDataLst>
    <p:extLst>
      <p:ext uri="{BB962C8B-B14F-4D97-AF65-F5344CB8AC3E}">
        <p14:creationId xmlns:p14="http://schemas.microsoft.com/office/powerpoint/2010/main" val="1759421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Open Authorizations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457200" y="1328151"/>
            <a:ext cx="5471667" cy="253493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6042171" y="2927546"/>
            <a:ext cx="5695238" cy="31142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44687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2 </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33</a:t>
            </a:fld>
            <a:endParaRPr lang="en-GB" dirty="0"/>
          </a:p>
        </p:txBody>
      </p:sp>
      <p:sp>
        <p:nvSpPr>
          <p:cNvPr id="10" name="Content Placeholder 6"/>
          <p:cNvSpPr>
            <a:spLocks noGrp="1"/>
          </p:cNvSpPr>
          <p:nvPr>
            <p:ph sz="quarter" idx="13"/>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solidFill>
                  <a:srgbClr val="333F48"/>
                </a:solidFill>
                <a:latin typeface="+mn-lt"/>
              </a:rPr>
              <a:t>Create Open Authorization</a:t>
            </a:r>
          </a:p>
          <a:p>
            <a:pPr marL="0" indent="0">
              <a:buClr>
                <a:schemeClr val="accent1"/>
              </a:buClr>
              <a:buNone/>
            </a:pPr>
            <a:r>
              <a:rPr lang="en-US" b="0" dirty="0" smtClean="0">
                <a:solidFill>
                  <a:srgbClr val="333F48"/>
                </a:solidFill>
                <a:latin typeface="+mn-lt"/>
              </a:rPr>
              <a:t>The </a:t>
            </a:r>
            <a:r>
              <a:rPr lang="en-US" b="0" dirty="0">
                <a:solidFill>
                  <a:srgbClr val="333F48"/>
                </a:solidFill>
                <a:latin typeface="+mn-lt"/>
              </a:rPr>
              <a:t>traveler will be taking several trips to </a:t>
            </a:r>
            <a:r>
              <a:rPr lang="en-US" b="0" dirty="0" smtClean="0">
                <a:solidFill>
                  <a:srgbClr val="333F48"/>
                </a:solidFill>
                <a:latin typeface="+mn-lt"/>
              </a:rPr>
              <a:t>conduct site inspections at </a:t>
            </a:r>
            <a:r>
              <a:rPr lang="en-US" b="0" dirty="0">
                <a:solidFill>
                  <a:srgbClr val="333F48"/>
                </a:solidFill>
                <a:latin typeface="+mn-lt"/>
              </a:rPr>
              <a:t>various locations </a:t>
            </a:r>
            <a:r>
              <a:rPr lang="en-US" b="0" dirty="0" smtClean="0">
                <a:solidFill>
                  <a:srgbClr val="333F48"/>
                </a:solidFill>
                <a:latin typeface="+mn-lt"/>
              </a:rPr>
              <a:t>during the next several months.  </a:t>
            </a:r>
            <a:r>
              <a:rPr lang="en-US" b="0" dirty="0">
                <a:solidFill>
                  <a:srgbClr val="333F48"/>
                </a:solidFill>
                <a:latin typeface="+mn-lt"/>
              </a:rPr>
              <a:t>Create an open authorization to use for these trips and submit it for approval.</a:t>
            </a:r>
          </a:p>
          <a:p>
            <a:pPr marL="0" indent="0">
              <a:buClr>
                <a:schemeClr val="accent1"/>
              </a:buClr>
              <a:buNone/>
            </a:pPr>
            <a:r>
              <a:rPr lang="en-US" b="0" dirty="0" smtClean="0">
                <a:solidFill>
                  <a:srgbClr val="333F48"/>
                </a:solidFill>
                <a:latin typeface="+mn-lt"/>
              </a:rPr>
              <a:t> </a:t>
            </a:r>
            <a:endParaRPr lang="en-US" dirty="0" smtClean="0">
              <a:solidFill>
                <a:srgbClr val="333F48"/>
              </a:solidFill>
              <a:latin typeface="+mn-lt"/>
            </a:endParaRPr>
          </a:p>
          <a:p>
            <a:pPr>
              <a:buNone/>
            </a:pPr>
            <a:r>
              <a:rPr lang="en-US" dirty="0" smtClean="0">
                <a:solidFill>
                  <a:srgbClr val="333F48"/>
                </a:solidFill>
                <a:latin typeface="+mn-lt"/>
              </a:rPr>
              <a:t>Basic Information:</a:t>
            </a:r>
            <a:r>
              <a:rPr lang="en-US" b="0" dirty="0" smtClean="0">
                <a:solidFill>
                  <a:srgbClr val="333F48"/>
                </a:solidFill>
                <a:latin typeface="+mn-lt"/>
              </a:rPr>
              <a:t>  </a:t>
            </a:r>
            <a:r>
              <a:rPr lang="en-US" sz="1400" b="0" dirty="0" smtClean="0">
                <a:solidFill>
                  <a:srgbClr val="333F48"/>
                </a:solidFill>
                <a:latin typeface="+mn-lt"/>
              </a:rPr>
              <a:t>	</a:t>
            </a:r>
          </a:p>
          <a:p>
            <a:pPr>
              <a:buNone/>
            </a:pPr>
            <a:r>
              <a:rPr lang="en-US" sz="1400" b="0" dirty="0" smtClean="0">
                <a:solidFill>
                  <a:srgbClr val="333F48"/>
                </a:solidFill>
                <a:latin typeface="+mn-lt"/>
              </a:rPr>
              <a:t>Purpose of Travel:		Site Inspections at various locations</a:t>
            </a:r>
          </a:p>
          <a:p>
            <a:pPr>
              <a:buNone/>
            </a:pPr>
            <a:r>
              <a:rPr lang="en-US" sz="1400" b="0" dirty="0" smtClean="0">
                <a:solidFill>
                  <a:srgbClr val="333F48"/>
                </a:solidFill>
                <a:latin typeface="+mn-lt"/>
              </a:rPr>
              <a:t>Allowable Types of Travel:	Site Visit</a:t>
            </a:r>
            <a:endParaRPr lang="en-US" sz="1400" dirty="0" smtClean="0">
              <a:solidFill>
                <a:srgbClr val="333F48"/>
              </a:solidFill>
              <a:latin typeface="+mn-lt"/>
            </a:endParaRPr>
          </a:p>
          <a:p>
            <a:pPr>
              <a:buNone/>
            </a:pPr>
            <a:r>
              <a:rPr lang="en-US" sz="1400" b="0" dirty="0" smtClean="0">
                <a:solidFill>
                  <a:srgbClr val="333F48"/>
                </a:solidFill>
                <a:latin typeface="+mn-lt"/>
              </a:rPr>
              <a:t>Travel Dates:</a:t>
            </a:r>
            <a:r>
              <a:rPr lang="en-US" sz="1400" dirty="0" smtClean="0">
                <a:solidFill>
                  <a:srgbClr val="333F48"/>
                </a:solidFill>
                <a:latin typeface="+mn-lt"/>
              </a:rPr>
              <a:t>		</a:t>
            </a:r>
            <a:r>
              <a:rPr lang="en-US" sz="1400" b="0" dirty="0" smtClean="0">
                <a:solidFill>
                  <a:srgbClr val="333F48"/>
                </a:solidFill>
                <a:latin typeface="+mn-lt"/>
              </a:rPr>
              <a:t>Travel period covering 3 months</a:t>
            </a:r>
          </a:p>
          <a:p>
            <a:pPr>
              <a:buNone/>
            </a:pPr>
            <a:endParaRPr lang="en-US" sz="1400" b="0" dirty="0" smtClean="0">
              <a:solidFill>
                <a:srgbClr val="333F48"/>
              </a:solidFill>
              <a:latin typeface="+mn-lt"/>
            </a:endParaRPr>
          </a:p>
          <a:p>
            <a:pPr>
              <a:buNone/>
            </a:pPr>
            <a:r>
              <a:rPr lang="en-US" dirty="0" smtClean="0">
                <a:solidFill>
                  <a:srgbClr val="333F48"/>
                </a:solidFill>
                <a:latin typeface="+mn-lt"/>
              </a:rPr>
              <a:t>Travel Details:</a:t>
            </a:r>
          </a:p>
          <a:p>
            <a:pPr>
              <a:buNone/>
            </a:pPr>
            <a:r>
              <a:rPr lang="en-US" sz="1400" b="0" dirty="0" smtClean="0">
                <a:solidFill>
                  <a:srgbClr val="333F48"/>
                </a:solidFill>
                <a:latin typeface="+mn-lt"/>
              </a:rPr>
              <a:t>Allowed Destinations:		Inside the continental U.S. (CONUS)</a:t>
            </a:r>
          </a:p>
          <a:p>
            <a:pPr>
              <a:buNone/>
            </a:pPr>
            <a:r>
              <a:rPr lang="en-US" sz="1400" b="0" dirty="0" smtClean="0">
                <a:solidFill>
                  <a:srgbClr val="333F48"/>
                </a:solidFill>
                <a:latin typeface="+mn-lt"/>
              </a:rPr>
              <a:t>Allowed Transportation:</a:t>
            </a:r>
            <a:r>
              <a:rPr lang="en-US" sz="1400" dirty="0" smtClean="0">
                <a:solidFill>
                  <a:srgbClr val="333F48"/>
                </a:solidFill>
                <a:latin typeface="+mn-lt"/>
              </a:rPr>
              <a:t>	</a:t>
            </a:r>
            <a:r>
              <a:rPr lang="en-US" sz="1400" b="0" dirty="0" smtClean="0">
                <a:solidFill>
                  <a:srgbClr val="333F48"/>
                </a:solidFill>
                <a:latin typeface="+mn-lt"/>
              </a:rPr>
              <a:t>Select Commercial Plane, and any others</a:t>
            </a:r>
            <a:endParaRPr lang="en-US" sz="1400" b="0" dirty="0">
              <a:solidFill>
                <a:srgbClr val="333F48"/>
              </a:solidFill>
              <a:latin typeface="+mn-lt"/>
            </a:endParaRPr>
          </a:p>
          <a:p>
            <a:pPr>
              <a:buNone/>
            </a:pPr>
            <a:endParaRPr lang="en-US" sz="1400" dirty="0" smtClean="0">
              <a:solidFill>
                <a:srgbClr val="333F48"/>
              </a:solidFill>
              <a:latin typeface="+mn-lt"/>
            </a:endParaRPr>
          </a:p>
          <a:p>
            <a:pPr>
              <a:buNone/>
            </a:pPr>
            <a:r>
              <a:rPr lang="en-US" dirty="0" smtClean="0">
                <a:solidFill>
                  <a:srgbClr val="333F48"/>
                </a:solidFill>
                <a:latin typeface="+mn-lt"/>
              </a:rPr>
              <a:t>Expense Details:</a:t>
            </a:r>
            <a:r>
              <a:rPr lang="en-US" sz="1400" b="0" dirty="0" smtClean="0">
                <a:solidFill>
                  <a:srgbClr val="333F48"/>
                </a:solidFill>
                <a:latin typeface="+mn-lt"/>
              </a:rPr>
              <a:t>		</a:t>
            </a:r>
          </a:p>
          <a:p>
            <a:pPr>
              <a:buNone/>
            </a:pPr>
            <a:r>
              <a:rPr lang="en-US" sz="1400" b="0" dirty="0" smtClean="0">
                <a:solidFill>
                  <a:srgbClr val="333F48"/>
                </a:solidFill>
                <a:latin typeface="+mn-lt"/>
              </a:rPr>
              <a:t>Per Trip Expense: 		Not Required</a:t>
            </a:r>
          </a:p>
          <a:p>
            <a:pPr>
              <a:buNone/>
            </a:pPr>
            <a:r>
              <a:rPr lang="en-US" sz="1400" b="0" dirty="0" smtClean="0">
                <a:solidFill>
                  <a:srgbClr val="333F48"/>
                </a:solidFill>
                <a:latin typeface="+mn-lt"/>
              </a:rPr>
              <a:t>Total OA Expenses:		$20,000</a:t>
            </a:r>
          </a:p>
          <a:p>
            <a:pPr>
              <a:buNone/>
            </a:pPr>
            <a:r>
              <a:rPr lang="en-US" sz="1400" b="0" dirty="0" smtClean="0">
                <a:solidFill>
                  <a:srgbClr val="333F48"/>
                </a:solidFill>
                <a:latin typeface="+mn-lt"/>
              </a:rPr>
              <a:t>Advances:			Allowed after authorization approval	   </a:t>
            </a:r>
          </a:p>
          <a:p>
            <a:pPr>
              <a:buNone/>
            </a:pPr>
            <a:r>
              <a:rPr lang="en-US" sz="1400" b="0" dirty="0" smtClean="0">
                <a:solidFill>
                  <a:srgbClr val="333F48"/>
                </a:solidFill>
                <a:latin typeface="+mn-lt"/>
              </a:rPr>
              <a:t>Reimbursement Types:		Do not allow Actual Lodging or M&amp;IE</a:t>
            </a:r>
          </a:p>
          <a:p>
            <a:pPr>
              <a:buNone/>
            </a:pPr>
            <a:endParaRPr lang="en-US" sz="1400" b="0" dirty="0">
              <a:solidFill>
                <a:srgbClr val="333F48"/>
              </a:solidFill>
              <a:latin typeface="+mn-lt"/>
            </a:endParaRPr>
          </a:p>
        </p:txBody>
      </p:sp>
      <p:sp>
        <p:nvSpPr>
          <p:cNvPr id="2" name="Rectangle 1"/>
          <p:cNvSpPr/>
          <p:nvPr/>
        </p:nvSpPr>
        <p:spPr>
          <a:xfrm>
            <a:off x="6705600" y="6043613"/>
            <a:ext cx="3756156" cy="307777"/>
          </a:xfrm>
          <a:prstGeom prst="rect">
            <a:avLst/>
          </a:prstGeom>
        </p:spPr>
        <p:txBody>
          <a:bodyPr wrap="none">
            <a:spAutoFit/>
          </a:bodyPr>
          <a:lstStyle/>
          <a:p>
            <a:r>
              <a:rPr lang="en-US" sz="1400" i="1" dirty="0">
                <a:solidFill>
                  <a:srgbClr val="333F48"/>
                </a:solidFill>
              </a:rPr>
              <a:t>* Instructor may adjust travel sites as needed</a:t>
            </a:r>
            <a:endParaRPr lang="en-US" sz="1400" dirty="0"/>
          </a:p>
        </p:txBody>
      </p:sp>
    </p:spTree>
    <p:custDataLst>
      <p:tags r:id="rId1"/>
    </p:custDataLst>
    <p:extLst>
      <p:ext uri="{BB962C8B-B14F-4D97-AF65-F5344CB8AC3E}">
        <p14:creationId xmlns:p14="http://schemas.microsoft.com/office/powerpoint/2010/main" val="3389444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an Open Authorization</a:t>
            </a:r>
            <a:br>
              <a:rPr lang="en-US" dirty="0" smtClean="0"/>
            </a:br>
            <a:r>
              <a:rPr lang="en-US" sz="2400" dirty="0" smtClean="0">
                <a:solidFill>
                  <a:srgbClr val="7F7F7F"/>
                </a:solidFill>
              </a:rPr>
              <a:t>Step 1: Basic Information</a:t>
            </a:r>
            <a:br>
              <a:rPr lang="en-US" sz="2400" dirty="0" smtClean="0">
                <a:solidFill>
                  <a:srgbClr val="7F7F7F"/>
                </a:solidFill>
              </a:rPr>
            </a:br>
            <a:r>
              <a:rPr lang="en-US" dirty="0" smtClean="0"/>
              <a:t> </a:t>
            </a:r>
            <a:endParaRPr lang="en-US" sz="1600" b="0"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Content Placeholder 5"/>
          <p:cNvPicPr>
            <a:picLocks noChangeAspect="1"/>
          </p:cNvPicPr>
          <p:nvPr/>
        </p:nvPicPr>
        <p:blipFill>
          <a:blip r:embed="rId4"/>
          <a:stretch>
            <a:fillRect/>
          </a:stretch>
        </p:blipFill>
        <p:spPr>
          <a:xfrm>
            <a:off x="7772400" y="914397"/>
            <a:ext cx="2691261" cy="564300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228600" y="1600200"/>
            <a:ext cx="6819027" cy="3399800"/>
          </a:xfrm>
          <a:prstGeom prst="rect">
            <a:avLst/>
          </a:prstGeom>
          <a:ln>
            <a:noFill/>
          </a:ln>
          <a:effectLst>
            <a:outerShdw blurRad="292100" dist="139700" dir="2700000" algn="tl" rotWithShape="0">
              <a:srgbClr val="333333">
                <a:alpha val="65000"/>
              </a:srgbClr>
            </a:outerShdw>
          </a:effectLst>
        </p:spPr>
      </p:pic>
      <p:sp>
        <p:nvSpPr>
          <p:cNvPr id="6" name="Isosceles Triangle 5"/>
          <p:cNvSpPr/>
          <p:nvPr/>
        </p:nvSpPr>
        <p:spPr>
          <a:xfrm rot="16200000">
            <a:off x="3236403" y="2021396"/>
            <a:ext cx="5643003" cy="3428999"/>
          </a:xfrm>
          <a:prstGeom prst="triangle">
            <a:avLst>
              <a:gd name="adj" fmla="val 50266"/>
            </a:avLst>
          </a:prstGeom>
          <a:solidFill>
            <a:schemeClr val="bg1">
              <a:lumMod val="6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smtClean="0"/>
          </a:p>
        </p:txBody>
      </p:sp>
    </p:spTree>
    <p:custDataLst>
      <p:tags r:id="rId1"/>
    </p:custDataLst>
    <p:extLst>
      <p:ext uri="{BB962C8B-B14F-4D97-AF65-F5344CB8AC3E}">
        <p14:creationId xmlns:p14="http://schemas.microsoft.com/office/powerpoint/2010/main" val="1285290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an Open Authorization</a:t>
            </a:r>
            <a:br>
              <a:rPr lang="en-US" dirty="0" smtClean="0"/>
            </a:br>
            <a:r>
              <a:rPr lang="en-US" sz="2400" dirty="0" smtClean="0">
                <a:solidFill>
                  <a:srgbClr val="7F7F7F"/>
                </a:solidFill>
              </a:rPr>
              <a:t>Step 2: Travel Details</a:t>
            </a:r>
            <a:endParaRPr lang="en-US" sz="2400" dirty="0">
              <a:solidFill>
                <a:srgbClr val="7F7F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771439" y="1460500"/>
            <a:ext cx="864594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6120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Open Authorization</a:t>
            </a:r>
            <a:r>
              <a:rPr lang="en-US" sz="3800" dirty="0" smtClean="0"/>
              <a:t/>
            </a:r>
            <a:br>
              <a:rPr lang="en-US" sz="3800" dirty="0" smtClean="0"/>
            </a:br>
            <a:r>
              <a:rPr lang="en-US" sz="2400" dirty="0" smtClean="0">
                <a:solidFill>
                  <a:srgbClr val="7F7F7F"/>
                </a:solidFill>
              </a:rPr>
              <a:t>Step 3: Expense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362199" y="1665288"/>
            <a:ext cx="7552651" cy="45301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30097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Open Authorization</a:t>
            </a:r>
            <a:br>
              <a:rPr lang="en-US" dirty="0" smtClean="0"/>
            </a:br>
            <a:r>
              <a:rPr lang="en-US" sz="2400" dirty="0" smtClean="0">
                <a:solidFill>
                  <a:srgbClr val="7F7F7F"/>
                </a:solidFill>
              </a:rPr>
              <a:t>Step 4: Accounting</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752600" y="1600200"/>
            <a:ext cx="8947209" cy="438246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4546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Open Authorization</a:t>
            </a:r>
            <a:br>
              <a:rPr lang="en-US" dirty="0" smtClean="0"/>
            </a:br>
            <a:r>
              <a:rPr lang="en-US" sz="2400" dirty="0" smtClean="0">
                <a:solidFill>
                  <a:srgbClr val="7F7F7F"/>
                </a:solidFill>
              </a:rPr>
              <a:t>Step 5: Summary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22528" y="1512887"/>
            <a:ext cx="8343769"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575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p:txBody>
          <a:bodyPr/>
          <a:lstStyle/>
          <a:p>
            <a:r>
              <a:rPr lang="en-US" sz="2800" dirty="0"/>
              <a:t>Icons are used in this presentation to help identify </a:t>
            </a:r>
            <a:r>
              <a:rPr lang="en-US" sz="2800" dirty="0" smtClean="0"/>
              <a:t>the type of information being delivered.</a:t>
            </a:r>
            <a:br>
              <a:rPr lang="en-US" sz="2800" dirty="0" smtClean="0"/>
            </a:br>
            <a:r>
              <a:rPr lang="en-US" sz="2800" dirty="0"/>
              <a:t/>
            </a:r>
            <a:br>
              <a:rPr lang="en-US" sz="2800" dirty="0"/>
            </a:br>
            <a:r>
              <a:rPr lang="en-US" sz="2800" b="0" dirty="0" smtClean="0"/>
              <a:t>They are found in the upper left corner of applicable slides.</a:t>
            </a:r>
            <a:endParaRPr lang="en-US" sz="3600" b="0" dirty="0"/>
          </a:p>
        </p:txBody>
      </p:sp>
      <p:sp>
        <p:nvSpPr>
          <p:cNvPr id="8" name="Text Placeholder 7"/>
          <p:cNvSpPr>
            <a:spLocks noGrp="1"/>
          </p:cNvSpPr>
          <p:nvPr>
            <p:ph type="body" sz="quarter" idx="18"/>
          </p:nvPr>
        </p:nvSpPr>
        <p:spPr>
          <a:xfrm>
            <a:off x="5326324" y="649358"/>
            <a:ext cx="6361838" cy="5365916"/>
          </a:xfrm>
        </p:spPr>
        <p:txBody>
          <a:bodyPr/>
          <a:lstStyle/>
          <a:p>
            <a:pPr>
              <a:lnSpc>
                <a:spcPct val="100000"/>
              </a:lnSpc>
              <a:spcBef>
                <a:spcPts val="1200"/>
              </a:spcBef>
            </a:pPr>
            <a:r>
              <a:rPr lang="en-US" sz="4400" dirty="0" smtClean="0"/>
              <a:t>	</a:t>
            </a:r>
            <a:r>
              <a:rPr lang="en-US" sz="4400" dirty="0" smtClean="0">
                <a:solidFill>
                  <a:schemeClr val="accent1"/>
                </a:solidFill>
              </a:rPr>
              <a:t>New information</a:t>
            </a:r>
          </a:p>
          <a:p>
            <a:pPr>
              <a:lnSpc>
                <a:spcPct val="100000"/>
              </a:lnSpc>
              <a:spcBef>
                <a:spcPts val="1200"/>
              </a:spcBef>
            </a:pPr>
            <a:r>
              <a:rPr lang="en-US" sz="4400" dirty="0" smtClean="0">
                <a:solidFill>
                  <a:schemeClr val="accent1"/>
                </a:solidFill>
              </a:rPr>
              <a:t>	Scenarios</a:t>
            </a:r>
          </a:p>
          <a:p>
            <a:pPr>
              <a:lnSpc>
                <a:spcPct val="100000"/>
              </a:lnSpc>
              <a:spcBef>
                <a:spcPts val="1200"/>
              </a:spcBef>
            </a:pPr>
            <a:r>
              <a:rPr lang="en-US" sz="4400" dirty="0" smtClean="0">
                <a:solidFill>
                  <a:schemeClr val="accent1"/>
                </a:solidFill>
              </a:rPr>
              <a:t>	Information recap</a:t>
            </a:r>
          </a:p>
          <a:p>
            <a:pPr>
              <a:lnSpc>
                <a:spcPct val="100000"/>
              </a:lnSpc>
              <a:spcBef>
                <a:spcPts val="1200"/>
              </a:spcBef>
            </a:pPr>
            <a:r>
              <a:rPr lang="en-US" sz="4400" dirty="0" smtClean="0">
                <a:solidFill>
                  <a:schemeClr val="accent1"/>
                </a:solidFill>
              </a:rPr>
              <a:t>	Knowledge reviews</a:t>
            </a:r>
            <a:endParaRPr lang="en-US" sz="4400" dirty="0">
              <a:solidFill>
                <a:schemeClr val="accent1"/>
              </a:solidFill>
            </a:endParaRPr>
          </a:p>
        </p:txBody>
      </p:sp>
      <p:sp>
        <p:nvSpPr>
          <p:cNvPr id="9" name="Freeform 8">
            <a:extLst>
              <a:ext uri="{FF2B5EF4-FFF2-40B4-BE49-F238E27FC236}">
                <a16:creationId xmlns:a16="http://schemas.microsoft.com/office/drawing/2014/main" id="{EE28D7A3-7EA0-464E-9BAB-5A19562E646C}"/>
              </a:ext>
            </a:extLst>
          </p:cNvPr>
          <p:cNvSpPr>
            <a:spLocks noChangeAspect="1" noChangeArrowheads="1"/>
          </p:cNvSpPr>
          <p:nvPr/>
        </p:nvSpPr>
        <p:spPr bwMode="auto">
          <a:xfrm>
            <a:off x="5348735" y="1371600"/>
            <a:ext cx="722582" cy="64008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chemeClr val="accent4"/>
          </a:solidFill>
          <a:ln>
            <a:noFill/>
          </a:ln>
          <a:effectLs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solidFill>
                <a:schemeClr val="accent4"/>
              </a:solidFill>
            </a:endParaRPr>
          </a:p>
        </p:txBody>
      </p:sp>
      <p:grpSp>
        <p:nvGrpSpPr>
          <p:cNvPr id="10" name="Group 9">
            <a:extLst>
              <a:ext uri="{FF2B5EF4-FFF2-40B4-BE49-F238E27FC236}">
                <a16:creationId xmlns:a16="http://schemas.microsoft.com/office/drawing/2014/main" id="{B87C6881-D933-8A45-8B91-40DA51AF773B}"/>
              </a:ext>
            </a:extLst>
          </p:cNvPr>
          <p:cNvGrpSpPr>
            <a:grpSpLocks noChangeAspect="1"/>
          </p:cNvGrpSpPr>
          <p:nvPr/>
        </p:nvGrpSpPr>
        <p:grpSpPr>
          <a:xfrm>
            <a:off x="5334000" y="3642360"/>
            <a:ext cx="741926" cy="548640"/>
            <a:chOff x="3234632" y="3036931"/>
            <a:chExt cx="536408" cy="450671"/>
          </a:xfrm>
          <a:solidFill>
            <a:schemeClr val="accent4"/>
          </a:solidFill>
        </p:grpSpPr>
        <p:sp>
          <p:nvSpPr>
            <p:cNvPr id="11" name="Freeform 10">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sp>
          <p:nvSpPr>
            <p:cNvPr id="12" name="Freeform 11">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grpSp>
      <p:grpSp>
        <p:nvGrpSpPr>
          <p:cNvPr id="13" name="Group 12">
            <a:extLst>
              <a:ext uri="{FF2B5EF4-FFF2-40B4-BE49-F238E27FC236}">
                <a16:creationId xmlns:a16="http://schemas.microsoft.com/office/drawing/2014/main" id="{44EF764C-1CE5-0944-940B-C7C78FC555B5}"/>
              </a:ext>
            </a:extLst>
          </p:cNvPr>
          <p:cNvGrpSpPr>
            <a:grpSpLocks noChangeAspect="1"/>
          </p:cNvGrpSpPr>
          <p:nvPr/>
        </p:nvGrpSpPr>
        <p:grpSpPr bwMode="auto">
          <a:xfrm>
            <a:off x="5334000" y="2438400"/>
            <a:ext cx="744143" cy="640080"/>
            <a:chOff x="1429" y="3280"/>
            <a:chExt cx="220" cy="215"/>
          </a:xfrm>
          <a:solidFill>
            <a:schemeClr val="accent4"/>
          </a:solidFill>
        </p:grpSpPr>
        <p:sp>
          <p:nvSpPr>
            <p:cNvPr id="14" name="Freeform 13">
              <a:extLst>
                <a:ext uri="{FF2B5EF4-FFF2-40B4-BE49-F238E27FC236}">
                  <a16:creationId xmlns:a16="http://schemas.microsoft.com/office/drawing/2014/main" id="{822D2835-D126-A04A-9988-5A4E5F7ABFE6}"/>
                </a:ext>
              </a:extLst>
            </p:cNvPr>
            <p:cNvSpPr>
              <a:spLocks noChangeArrowheads="1"/>
            </p:cNvSpPr>
            <p:nvPr/>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5" name="Freeform 14">
              <a:extLst>
                <a:ext uri="{FF2B5EF4-FFF2-40B4-BE49-F238E27FC236}">
                  <a16:creationId xmlns:a16="http://schemas.microsoft.com/office/drawing/2014/main" id="{6F256138-2DA9-4443-86B4-854236E50C84}"/>
                </a:ext>
              </a:extLst>
            </p:cNvPr>
            <p:cNvSpPr>
              <a:spLocks noChangeArrowheads="1"/>
            </p:cNvSpPr>
            <p:nvPr/>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6" name="Freeform 15">
              <a:extLst>
                <a:ext uri="{FF2B5EF4-FFF2-40B4-BE49-F238E27FC236}">
                  <a16:creationId xmlns:a16="http://schemas.microsoft.com/office/drawing/2014/main" id="{0F5A4EBC-9882-3C40-A8A2-504EA08C4857}"/>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7" name="Freeform 16">
              <a:extLst>
                <a:ext uri="{FF2B5EF4-FFF2-40B4-BE49-F238E27FC236}">
                  <a16:creationId xmlns:a16="http://schemas.microsoft.com/office/drawing/2014/main" id="{CE816A8A-EE3F-6B43-9793-80D0E41FD046}"/>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grpSp>
      <p:grpSp>
        <p:nvGrpSpPr>
          <p:cNvPr id="18" name="Group 17">
            <a:extLst>
              <a:ext uri="{FF2B5EF4-FFF2-40B4-BE49-F238E27FC236}">
                <a16:creationId xmlns:a16="http://schemas.microsoft.com/office/drawing/2014/main" id="{B8ED08B2-B2F7-0C4B-A454-E4CE8A381A49}"/>
              </a:ext>
            </a:extLst>
          </p:cNvPr>
          <p:cNvGrpSpPr>
            <a:grpSpLocks noChangeAspect="1"/>
          </p:cNvGrpSpPr>
          <p:nvPr/>
        </p:nvGrpSpPr>
        <p:grpSpPr bwMode="auto">
          <a:xfrm>
            <a:off x="5392651" y="4693920"/>
            <a:ext cx="627149" cy="640080"/>
            <a:chOff x="6659563" y="3071813"/>
            <a:chExt cx="298450" cy="346075"/>
          </a:xfrm>
          <a:solidFill>
            <a:schemeClr val="accent4"/>
          </a:solidFill>
        </p:grpSpPr>
        <p:sp>
          <p:nvSpPr>
            <p:cNvPr id="19" name="Freeform 18">
              <a:extLst>
                <a:ext uri="{FF2B5EF4-FFF2-40B4-BE49-F238E27FC236}">
                  <a16:creationId xmlns:a16="http://schemas.microsoft.com/office/drawing/2014/main" id="{50AC6809-7CDA-0A43-AB59-5D869E970262}"/>
                </a:ext>
              </a:extLst>
            </p:cNvPr>
            <p:cNvSpPr>
              <a:spLocks noChangeArrowheads="1"/>
            </p:cNvSpPr>
            <p:nvPr/>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0" name="Freeform 19">
              <a:extLst>
                <a:ext uri="{FF2B5EF4-FFF2-40B4-BE49-F238E27FC236}">
                  <a16:creationId xmlns:a16="http://schemas.microsoft.com/office/drawing/2014/main" id="{F1DCADF0-6FAB-714F-B2C2-1FC2F919EE0E}"/>
                </a:ext>
              </a:extLst>
            </p:cNvPr>
            <p:cNvSpPr>
              <a:spLocks noChangeArrowheads="1"/>
            </p:cNvSpPr>
            <p:nvPr/>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1" name="Freeform 20">
              <a:extLst>
                <a:ext uri="{FF2B5EF4-FFF2-40B4-BE49-F238E27FC236}">
                  <a16:creationId xmlns:a16="http://schemas.microsoft.com/office/drawing/2014/main" id="{AB094986-9C63-BF4F-85AB-592297AB5A4F}"/>
                </a:ext>
              </a:extLst>
            </p:cNvPr>
            <p:cNvSpPr>
              <a:spLocks noChangeArrowheads="1"/>
            </p:cNvSpPr>
            <p:nvPr/>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2" name="Freeform 21">
              <a:extLst>
                <a:ext uri="{FF2B5EF4-FFF2-40B4-BE49-F238E27FC236}">
                  <a16:creationId xmlns:a16="http://schemas.microsoft.com/office/drawing/2014/main" id="{68EEAA82-FAC5-1C4D-8025-23E38D382640}"/>
                </a:ext>
              </a:extLst>
            </p:cNvPr>
            <p:cNvSpPr>
              <a:spLocks noChangeArrowheads="1"/>
            </p:cNvSpPr>
            <p:nvPr/>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grpSp>
    </p:spTree>
    <p:custDataLst>
      <p:tags r:id="rId1"/>
    </p:custDataLst>
    <p:extLst>
      <p:ext uri="{BB962C8B-B14F-4D97-AF65-F5344CB8AC3E}">
        <p14:creationId xmlns:p14="http://schemas.microsoft.com/office/powerpoint/2010/main" val="3718756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smtClean="0"/>
              <a:t>Creating an Open Authorization</a:t>
            </a:r>
            <a:r>
              <a:rPr lang="en-US" dirty="0" smtClean="0"/>
              <a:t/>
            </a:r>
            <a:br>
              <a:rPr lang="en-US" dirty="0" smtClean="0"/>
            </a:br>
            <a:r>
              <a:rPr lang="en-US" sz="2700" dirty="0" smtClean="0">
                <a:solidFill>
                  <a:srgbClr val="7F7F7F"/>
                </a:solidFill>
              </a:rPr>
              <a:t>Other Actions</a:t>
            </a:r>
            <a:endParaRPr lang="en-US" sz="27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39</a:t>
            </a:fld>
            <a:endParaRPr lang="en-GB" dirty="0"/>
          </a:p>
        </p:txBody>
      </p:sp>
      <p:pic>
        <p:nvPicPr>
          <p:cNvPr id="11" name="Content Placeholder 44" descr="OtherActionsAuth.png"/>
          <p:cNvPicPr>
            <a:picLocks noGrp="1" noChangeAspect="1"/>
          </p:cNvPicPr>
          <p:nvPr>
            <p:ph sz="quarter" idx="13"/>
          </p:nvPr>
        </p:nvPicPr>
        <p:blipFill>
          <a:blip r:embed="rId4" cstate="print"/>
          <a:stretch>
            <a:fillRect/>
          </a:stretch>
        </p:blipFill>
        <p:spPr>
          <a:xfrm>
            <a:off x="5179934" y="2650871"/>
            <a:ext cx="1828958" cy="2202371"/>
          </a:xfrm>
          <a:ln w="57150">
            <a:solidFill>
              <a:schemeClr val="accent4"/>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4219340636"/>
              </p:ext>
            </p:extLst>
          </p:nvPr>
        </p:nvGraphicFramePr>
        <p:xfrm>
          <a:off x="4884683" y="1676400"/>
          <a:ext cx="6324599" cy="3615204"/>
        </p:xfrm>
        <a:graphic>
          <a:graphicData uri="http://schemas.openxmlformats.org/drawingml/2006/table">
            <a:tbl>
              <a:tblPr firstRow="1" bandRow="1">
                <a:tableStyleId>{00A15C55-8517-42AA-B614-E9B94910E393}</a:tableStyleId>
              </a:tblPr>
              <a:tblGrid>
                <a:gridCol w="2614168">
                  <a:extLst>
                    <a:ext uri="{9D8B030D-6E8A-4147-A177-3AD203B41FA5}">
                      <a16:colId xmlns:a16="http://schemas.microsoft.com/office/drawing/2014/main" val="20000"/>
                    </a:ext>
                  </a:extLst>
                </a:gridCol>
                <a:gridCol w="3710431">
                  <a:extLst>
                    <a:ext uri="{9D8B030D-6E8A-4147-A177-3AD203B41FA5}">
                      <a16:colId xmlns:a16="http://schemas.microsoft.com/office/drawing/2014/main" val="20001"/>
                    </a:ext>
                  </a:extLst>
                </a:gridCol>
              </a:tblGrid>
              <a:tr h="380193">
                <a:tc>
                  <a:txBody>
                    <a:bodyPr/>
                    <a:lstStyle/>
                    <a:p>
                      <a:r>
                        <a:rPr lang="en-US" sz="1400" dirty="0" smtClean="0"/>
                        <a:t>Other</a:t>
                      </a:r>
                      <a:r>
                        <a:rPr lang="en-US" sz="1400" baseline="0" dirty="0" smtClean="0"/>
                        <a:t> Actions</a:t>
                      </a:r>
                      <a:endParaRPr lang="en-US" sz="1400" b="0" dirty="0">
                        <a:latin typeface="+mn-lt"/>
                        <a:cs typeface="Arial" pitchFamily="34" charset="0"/>
                      </a:endParaRPr>
                    </a:p>
                  </a:txBody>
                  <a:tcPr/>
                </a:tc>
                <a:tc>
                  <a:txBody>
                    <a:bodyPr/>
                    <a:lstStyle/>
                    <a:p>
                      <a:r>
                        <a:rPr lang="en-US" sz="1400" dirty="0" smtClean="0"/>
                        <a:t>Description</a:t>
                      </a:r>
                      <a:endParaRPr lang="en-US" sz="1400" b="0" dirty="0">
                        <a:latin typeface="+mn-lt"/>
                        <a:cs typeface="Arial" pitchFamily="34" charset="0"/>
                      </a:endParaRPr>
                    </a:p>
                  </a:txBody>
                  <a:tcPr/>
                </a:tc>
                <a:extLst>
                  <a:ext uri="{0D108BD9-81ED-4DB2-BD59-A6C34878D82A}">
                    <a16:rowId xmlns:a16="http://schemas.microsoft.com/office/drawing/2014/main" val="10000"/>
                  </a:ext>
                </a:extLst>
              </a:tr>
              <a:tr h="482003">
                <a:tc>
                  <a:txBody>
                    <a:bodyPr/>
                    <a:lstStyle/>
                    <a:p>
                      <a:pPr algn="l"/>
                      <a:r>
                        <a:rPr lang="en-US" sz="1400" dirty="0" smtClean="0"/>
                        <a:t>Remarks</a:t>
                      </a:r>
                      <a:endParaRPr lang="en-US" sz="14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smtClean="0"/>
                        <a:t>Review or add remarks to the authorization</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456234">
                <a:tc>
                  <a:txBody>
                    <a:bodyPr/>
                    <a:lstStyle/>
                    <a:p>
                      <a:pPr algn="l"/>
                      <a:r>
                        <a:rPr lang="en-US" sz="1400" dirty="0" smtClean="0"/>
                        <a:t>Attachments</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t>View or add receipts or other documents to the OA.</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518558">
                <a:tc>
                  <a:txBody>
                    <a:bodyPr/>
                    <a:lstStyle/>
                    <a:p>
                      <a:pPr algn="l"/>
                      <a:r>
                        <a:rPr lang="en-US" sz="1400" dirty="0" smtClean="0"/>
                        <a:t>Printable Open Authorization</a:t>
                      </a:r>
                      <a:endParaRPr lang="en-US" sz="1400" b="0" dirty="0" smtClean="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View or print the OA.</a:t>
                      </a:r>
                      <a:endParaRPr lang="en-US" sz="14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466610">
                <a:tc>
                  <a:txBody>
                    <a:bodyPr/>
                    <a:lstStyle/>
                    <a:p>
                      <a:pPr lvl="0" algn="l"/>
                      <a:r>
                        <a:rPr lang="en-US" sz="1400" dirty="0" smtClean="0"/>
                        <a:t>View History</a:t>
                      </a:r>
                      <a:endParaRPr lang="en-US" sz="14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t>View history for the OA.</a:t>
                      </a:r>
                      <a:endParaRPr lang="en-US" sz="14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456234">
                <a:tc>
                  <a:txBody>
                    <a:bodyPr/>
                    <a:lstStyle/>
                    <a:p>
                      <a:pPr marL="0" lvl="0" algn="l" defTabSz="914446" rtl="0" eaLnBrk="1" latinLnBrk="0" hangingPunct="1"/>
                      <a:r>
                        <a:rPr lang="en-US" sz="1400" kern="1200" dirty="0" smtClean="0">
                          <a:solidFill>
                            <a:schemeClr val="dk1"/>
                          </a:solidFill>
                          <a:latin typeface="+mn-lt"/>
                          <a:ea typeface="+mn-ea"/>
                          <a:cs typeface="+mn-cs"/>
                        </a:rPr>
                        <a:t>View Routing Path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smtClean="0">
                          <a:solidFill>
                            <a:schemeClr val="dk1"/>
                          </a:solidFill>
                          <a:latin typeface="+mn-lt"/>
                          <a:ea typeface="+mn-ea"/>
                          <a:cs typeface="+mn-cs"/>
                        </a:rPr>
                        <a:t>View the</a:t>
                      </a:r>
                      <a:r>
                        <a:rPr lang="en-US" sz="1400" kern="0" baseline="0" dirty="0" smtClean="0">
                          <a:solidFill>
                            <a:schemeClr val="dk1"/>
                          </a:solidFill>
                          <a:latin typeface="+mn-lt"/>
                          <a:ea typeface="+mn-ea"/>
                          <a:cs typeface="+mn-cs"/>
                        </a:rPr>
                        <a:t> open</a:t>
                      </a:r>
                      <a:r>
                        <a:rPr lang="en-US" sz="1400" kern="0" dirty="0" smtClean="0">
                          <a:solidFill>
                            <a:schemeClr val="dk1"/>
                          </a:solidFill>
                          <a:latin typeface="+mn-lt"/>
                          <a:ea typeface="+mn-ea"/>
                          <a:cs typeface="+mn-cs"/>
                        </a:rPr>
                        <a:t> authorizations routing path.  Available once the authorization is sent for approval</a:t>
                      </a:r>
                    </a:p>
                  </a:txBody>
                  <a:tcPr anchor="ctr"/>
                </a:tc>
                <a:extLst>
                  <a:ext uri="{0D108BD9-81ED-4DB2-BD59-A6C34878D82A}">
                    <a16:rowId xmlns:a16="http://schemas.microsoft.com/office/drawing/2014/main" val="2706688278"/>
                  </a:ext>
                </a:extLst>
              </a:tr>
              <a:tr h="456234">
                <a:tc>
                  <a:txBody>
                    <a:bodyPr/>
                    <a:lstStyle/>
                    <a:p>
                      <a:pPr lvl="0" algn="l"/>
                      <a:r>
                        <a:rPr lang="en-US" sz="1400" dirty="0" smtClean="0"/>
                        <a:t>View Routing History</a:t>
                      </a:r>
                      <a:endParaRPr lang="en-US" sz="14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Displays an audit trail of routing events for the OA.</a:t>
                      </a:r>
                      <a:endParaRPr lang="en-US" sz="1400" b="0" kern="0" dirty="0" smtClean="0">
                        <a:solidFill>
                          <a:srgbClr val="00467F"/>
                        </a:solidFill>
                        <a:latin typeface="+mn-lt"/>
                      </a:endParaRPr>
                    </a:p>
                  </a:txBody>
                  <a:tcPr anchor="ctr"/>
                </a:tc>
                <a:extLst>
                  <a:ext uri="{0D108BD9-81ED-4DB2-BD59-A6C34878D82A}">
                    <a16:rowId xmlns:a16="http://schemas.microsoft.com/office/drawing/2014/main" val="10010"/>
                  </a:ext>
                </a:extLst>
              </a:tr>
            </a:tbl>
          </a:graphicData>
        </a:graphic>
      </p:graphicFrame>
      <p:sp>
        <p:nvSpPr>
          <p:cNvPr id="2" name="TextBox 1"/>
          <p:cNvSpPr txBox="1"/>
          <p:nvPr/>
        </p:nvSpPr>
        <p:spPr>
          <a:xfrm>
            <a:off x="533400" y="1676400"/>
            <a:ext cx="3581400" cy="3615204"/>
          </a:xfrm>
          <a:prstGeom prst="rect">
            <a:avLst/>
          </a:prstGeom>
          <a:noFill/>
        </p:spPr>
        <p:txBody>
          <a:bodyPr wrap="square" lIns="0" tIns="0" rIns="0" bIns="0" rtlCol="0" anchor="ctr">
            <a:noAutofit/>
          </a:bodyPr>
          <a:lstStyle/>
          <a:p>
            <a:pPr>
              <a:spcBef>
                <a:spcPts val="1200"/>
              </a:spcBef>
              <a:spcAft>
                <a:spcPts val="600"/>
              </a:spcAft>
            </a:pPr>
            <a:r>
              <a:rPr lang="en-US" b="1" dirty="0" smtClean="0"/>
              <a:t>Others Actions are links to functions that are not part of the Open Authorization workflow.  </a:t>
            </a:r>
          </a:p>
          <a:p>
            <a:pPr>
              <a:spcBef>
                <a:spcPts val="1200"/>
              </a:spcBef>
              <a:spcAft>
                <a:spcPts val="600"/>
              </a:spcAft>
            </a:pPr>
            <a:r>
              <a:rPr lang="en-US" b="1" dirty="0" smtClean="0"/>
              <a:t>Located to the left in the navigation pane, the available actions vary depending where you are in the creation process. </a:t>
            </a:r>
          </a:p>
        </p:txBody>
      </p:sp>
    </p:spTree>
    <p:custDataLst>
      <p:tags r:id="rId1"/>
    </p:custDataLst>
    <p:extLst>
      <p:ext uri="{BB962C8B-B14F-4D97-AF65-F5344CB8AC3E}">
        <p14:creationId xmlns:p14="http://schemas.microsoft.com/office/powerpoint/2010/main" val="100552560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smtClean="0"/>
              <a:t>Creating an Open Authorization</a:t>
            </a:r>
            <a:r>
              <a:rPr lang="en-US" dirty="0" smtClean="0"/>
              <a:t/>
            </a:r>
            <a:br>
              <a:rPr lang="en-US" dirty="0" smtClean="0"/>
            </a:br>
            <a:r>
              <a:rPr lang="en-US" sz="2700" dirty="0" smtClean="0">
                <a:solidFill>
                  <a:srgbClr val="7F7F7F"/>
                </a:solidFill>
              </a:rPr>
              <a:t>Extras</a:t>
            </a:r>
            <a:endParaRPr lang="en-US" sz="27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40</a:t>
            </a:fld>
            <a:endParaRPr lang="en-GB" dirty="0"/>
          </a:p>
        </p:txBody>
      </p:sp>
      <p:graphicFrame>
        <p:nvGraphicFramePr>
          <p:cNvPr id="42" name="Table 41"/>
          <p:cNvGraphicFramePr>
            <a:graphicFrameLocks noGrp="1"/>
          </p:cNvGraphicFramePr>
          <p:nvPr>
            <p:extLst>
              <p:ext uri="{D42A27DB-BD31-4B8C-83A1-F6EECF244321}">
                <p14:modId xmlns:p14="http://schemas.microsoft.com/office/powerpoint/2010/main" val="560033526"/>
              </p:ext>
            </p:extLst>
          </p:nvPr>
        </p:nvGraphicFramePr>
        <p:xfrm>
          <a:off x="4876800" y="2133600"/>
          <a:ext cx="6400800" cy="2609181"/>
        </p:xfrm>
        <a:graphic>
          <a:graphicData uri="http://schemas.openxmlformats.org/drawingml/2006/table">
            <a:tbl>
              <a:tblPr firstRow="1" bandRow="1">
                <a:tableStyleId>{00A15C55-8517-42AA-B614-E9B94910E393}</a:tableStyleId>
              </a:tblPr>
              <a:tblGrid>
                <a:gridCol w="2474976">
                  <a:extLst>
                    <a:ext uri="{9D8B030D-6E8A-4147-A177-3AD203B41FA5}">
                      <a16:colId xmlns:a16="http://schemas.microsoft.com/office/drawing/2014/main" val="20000"/>
                    </a:ext>
                  </a:extLst>
                </a:gridCol>
                <a:gridCol w="3925824">
                  <a:extLst>
                    <a:ext uri="{9D8B030D-6E8A-4147-A177-3AD203B41FA5}">
                      <a16:colId xmlns:a16="http://schemas.microsoft.com/office/drawing/2014/main" val="20001"/>
                    </a:ext>
                  </a:extLst>
                </a:gridCol>
              </a:tblGrid>
              <a:tr h="595407">
                <a:tc>
                  <a:txBody>
                    <a:bodyPr/>
                    <a:lstStyle/>
                    <a:p>
                      <a:r>
                        <a:rPr lang="en-US" sz="1800" dirty="0" smtClean="0"/>
                        <a:t>Extras</a:t>
                      </a:r>
                      <a:endParaRPr lang="en-US" sz="1800" b="0" dirty="0">
                        <a:latin typeface="+mn-lt"/>
                        <a:cs typeface="Arial" pitchFamily="34" charset="0"/>
                      </a:endParaRPr>
                    </a:p>
                  </a:txBody>
                  <a:tcPr/>
                </a:tc>
                <a:tc>
                  <a:txBody>
                    <a:bodyPr/>
                    <a:lstStyle/>
                    <a:p>
                      <a:r>
                        <a:rPr lang="en-US" sz="1800" dirty="0" smtClean="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595407">
                <a:tc>
                  <a:txBody>
                    <a:bodyPr/>
                    <a:lstStyle/>
                    <a:p>
                      <a:pPr algn="l"/>
                      <a:r>
                        <a:rPr lang="en-US" sz="1600" dirty="0" smtClean="0"/>
                        <a:t>Open Authorization List</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Returns to</a:t>
                      </a:r>
                      <a:r>
                        <a:rPr lang="en-US" sz="1600" kern="0" baseline="0" dirty="0" smtClean="0"/>
                        <a:t> o</a:t>
                      </a:r>
                      <a:r>
                        <a:rPr lang="en-US" sz="1600" kern="0" dirty="0" smtClean="0"/>
                        <a:t>pen authorization</a:t>
                      </a:r>
                      <a:r>
                        <a:rPr lang="en-US" sz="1600" kern="0" baseline="0" dirty="0" smtClean="0"/>
                        <a:t> list</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595407">
                <a:tc>
                  <a:txBody>
                    <a:bodyPr/>
                    <a:lstStyle/>
                    <a:p>
                      <a:pPr lvl="0" algn="l"/>
                      <a:r>
                        <a:rPr lang="en-US" sz="1600" dirty="0" smtClean="0"/>
                        <a:t>Delete Open Authorization</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Removes the open authorization</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558115">
                <a:tc>
                  <a:txBody>
                    <a:bodyPr/>
                    <a:lstStyle/>
                    <a:p>
                      <a:pPr lvl="0" algn="l"/>
                      <a:r>
                        <a:rPr lang="en-US" sz="1600" dirty="0" smtClean="0"/>
                        <a:t>Printable Profile</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Displays your profile and a printable version of your profile appears in a new browser window.</a:t>
                      </a:r>
                      <a:endParaRPr lang="en-US" sz="1600" b="0" kern="0" dirty="0" smtClean="0">
                        <a:solidFill>
                          <a:srgbClr val="00467F"/>
                        </a:solidFill>
                        <a:latin typeface="+mn-lt"/>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609600" y="2133600"/>
            <a:ext cx="3352800" cy="2609181"/>
          </a:xfrm>
          <a:prstGeom prst="rect">
            <a:avLst/>
          </a:prstGeom>
          <a:noFill/>
        </p:spPr>
        <p:txBody>
          <a:bodyPr wrap="square" lIns="0" tIns="0" rIns="0" bIns="0" rtlCol="0" anchor="ctr">
            <a:noAutofit/>
          </a:bodyPr>
          <a:lstStyle/>
          <a:p>
            <a:pPr>
              <a:spcBef>
                <a:spcPts val="1200"/>
              </a:spcBef>
              <a:spcAft>
                <a:spcPts val="1200"/>
              </a:spcAft>
            </a:pPr>
            <a:r>
              <a:rPr lang="en-US" b="1" dirty="0" smtClean="0"/>
              <a:t>Just below the Other Actions menu, the Extras section provides quick access to additional actions.  </a:t>
            </a:r>
          </a:p>
          <a:p>
            <a:pPr>
              <a:spcBef>
                <a:spcPts val="1200"/>
              </a:spcBef>
              <a:spcAft>
                <a:spcPts val="1200"/>
              </a:spcAft>
            </a:pPr>
            <a:r>
              <a:rPr lang="en-US" b="1" dirty="0" smtClean="0"/>
              <a:t>Common Extras links include leaving the workflow to view a document list or deleting the current document.  </a:t>
            </a:r>
            <a:endParaRPr lang="en-US" b="1" dirty="0"/>
          </a:p>
        </p:txBody>
      </p:sp>
    </p:spTree>
    <p:custDataLst>
      <p:tags r:id="rId1"/>
    </p:custDataLst>
    <p:extLst>
      <p:ext uri="{BB962C8B-B14F-4D97-AF65-F5344CB8AC3E}">
        <p14:creationId xmlns:p14="http://schemas.microsoft.com/office/powerpoint/2010/main" val="136514327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Open Authorization</a:t>
            </a:r>
            <a:br>
              <a:rPr lang="en-US" dirty="0" smtClean="0"/>
            </a:br>
            <a:r>
              <a:rPr lang="en-US" sz="2400" dirty="0" smtClean="0">
                <a:solidFill>
                  <a:srgbClr val="7F7F7F"/>
                </a:solidFill>
              </a:rPr>
              <a:t>Send to Approver</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300508" y="1460500"/>
            <a:ext cx="7587809"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23514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Open Authorization</a:t>
            </a:r>
            <a:br>
              <a:rPr lang="en-US" dirty="0" smtClean="0"/>
            </a:br>
            <a:r>
              <a:rPr lang="en-US" sz="2400" dirty="0" smtClean="0">
                <a:solidFill>
                  <a:srgbClr val="7F7F7F"/>
                </a:solidFill>
              </a:rPr>
              <a:t>Viewing OA List</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495261" y="2133600"/>
            <a:ext cx="11201478" cy="302798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27527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Amending Open 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43</a:t>
            </a:fld>
            <a:endParaRPr lang="en-GB" dirty="0">
              <a:solidFill>
                <a:schemeClr val="bg1"/>
              </a:solidFill>
            </a:endParaRPr>
          </a:p>
        </p:txBody>
      </p:sp>
    </p:spTree>
    <p:custDataLst>
      <p:tags r:id="rId1"/>
    </p:custDataLst>
    <p:extLst>
      <p:ext uri="{BB962C8B-B14F-4D97-AF65-F5344CB8AC3E}">
        <p14:creationId xmlns:p14="http://schemas.microsoft.com/office/powerpoint/2010/main" val="4091859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Open Authorizations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Rectangle 6"/>
          <p:cNvSpPr/>
          <p:nvPr/>
        </p:nvSpPr>
        <p:spPr>
          <a:xfrm>
            <a:off x="467170" y="1328151"/>
            <a:ext cx="11195494" cy="646331"/>
          </a:xfrm>
          <a:prstGeom prst="rect">
            <a:avLst/>
          </a:prstGeom>
        </p:spPr>
        <p:txBody>
          <a:bodyPr wrap="square">
            <a:spAutoFit/>
          </a:bodyPr>
          <a:lstStyle/>
          <a:p>
            <a:r>
              <a:rPr lang="en-US" dirty="0"/>
              <a:t>An OA can be amended once it is approved and in a status of Open.  Limited changes are permitted to an OA amendment once trips have been created under </a:t>
            </a:r>
            <a:r>
              <a:rPr lang="en-US" dirty="0" smtClean="0"/>
              <a:t>the </a:t>
            </a:r>
            <a:r>
              <a:rPr lang="en-US" dirty="0"/>
              <a:t>OA. </a:t>
            </a:r>
          </a:p>
        </p:txBody>
      </p:sp>
      <p:pic>
        <p:nvPicPr>
          <p:cNvPr id="8" name="Content Placeholder 7"/>
          <p:cNvPicPr>
            <a:picLocks noGrp="1" noChangeAspect="1"/>
          </p:cNvPicPr>
          <p:nvPr>
            <p:ph sz="quarter" idx="13"/>
          </p:nvPr>
        </p:nvPicPr>
        <p:blipFill>
          <a:blip r:embed="rId4"/>
          <a:stretch>
            <a:fillRect/>
          </a:stretch>
        </p:blipFill>
        <p:spPr>
          <a:xfrm>
            <a:off x="503238" y="2436100"/>
            <a:ext cx="11188700" cy="31265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84838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Authorization Dashboard</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188064" y="1987771"/>
            <a:ext cx="9819048" cy="3533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645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Open Authorization</a:t>
            </a:r>
            <a:br>
              <a:rPr lang="en-US" dirty="0" smtClean="0"/>
            </a:br>
            <a:r>
              <a:rPr lang="en-US" sz="2400" dirty="0" smtClean="0">
                <a:solidFill>
                  <a:srgbClr val="7F7F7F"/>
                </a:solidFill>
              </a:rPr>
              <a:t>Step 1: Basic Info</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0" y="990600"/>
            <a:ext cx="2020452" cy="5566799"/>
          </a:xfrm>
          <a:prstGeom prst="rect">
            <a:avLst/>
          </a:prstGeom>
          <a:ln>
            <a:noFill/>
          </a:ln>
          <a:effectLst>
            <a:outerShdw blurRad="292100" dist="139700" dir="2700000" algn="tl" rotWithShape="0">
              <a:srgbClr val="333333">
                <a:alpha val="65000"/>
              </a:srgbClr>
            </a:outerShdw>
          </a:effectLst>
        </p:spPr>
      </p:pic>
      <p:pic>
        <p:nvPicPr>
          <p:cNvPr id="12" name="Content Placeholder 11"/>
          <p:cNvPicPr>
            <a:picLocks noGrp="1" noChangeAspect="1"/>
          </p:cNvPicPr>
          <p:nvPr>
            <p:ph sz="quarter" idx="13"/>
          </p:nvPr>
        </p:nvPicPr>
        <p:blipFill>
          <a:blip r:embed="rId5"/>
          <a:stretch>
            <a:fillRect/>
          </a:stretch>
        </p:blipFill>
        <p:spPr>
          <a:xfrm>
            <a:off x="226154" y="1676400"/>
            <a:ext cx="8498990" cy="4233276"/>
          </a:xfrm>
          <a:prstGeom prst="rect">
            <a:avLst/>
          </a:prstGeom>
          <a:ln>
            <a:noFill/>
          </a:ln>
          <a:effectLst>
            <a:outerShdw blurRad="292100" dist="139700" dir="2700000" algn="tl" rotWithShape="0">
              <a:srgbClr val="333333">
                <a:alpha val="65000"/>
              </a:srgbClr>
            </a:outerShdw>
          </a:effectLst>
        </p:spPr>
      </p:pic>
      <p:sp>
        <p:nvSpPr>
          <p:cNvPr id="13" name="Isosceles Triangle 12"/>
          <p:cNvSpPr/>
          <p:nvPr/>
        </p:nvSpPr>
        <p:spPr>
          <a:xfrm rot="16200000">
            <a:off x="4379402" y="2001344"/>
            <a:ext cx="5566797" cy="3505201"/>
          </a:xfrm>
          <a:prstGeom prst="triangle">
            <a:avLst>
              <a:gd name="adj" fmla="val 40274"/>
            </a:avLst>
          </a:prstGeom>
          <a:solidFill>
            <a:schemeClr val="bg1">
              <a:lumMod val="6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custDataLst>
      <p:tags r:id="rId1"/>
    </p:custDataLst>
    <p:extLst>
      <p:ext uri="{BB962C8B-B14F-4D97-AF65-F5344CB8AC3E}">
        <p14:creationId xmlns:p14="http://schemas.microsoft.com/office/powerpoint/2010/main" val="560831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Open Authorization</a:t>
            </a:r>
            <a:br>
              <a:rPr lang="en-US" dirty="0" smtClean="0"/>
            </a:br>
            <a:r>
              <a:rPr lang="en-US" sz="2400" dirty="0" smtClean="0">
                <a:solidFill>
                  <a:srgbClr val="7F7F7F"/>
                </a:solidFill>
              </a:rPr>
              <a:t>Step 2: Travel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493827" y="1455151"/>
            <a:ext cx="7420723" cy="471704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82455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Open Authorization</a:t>
            </a:r>
            <a:br>
              <a:rPr lang="en-US" dirty="0" smtClean="0"/>
            </a:br>
            <a:r>
              <a:rPr lang="en-US" sz="2400" dirty="0" smtClean="0">
                <a:solidFill>
                  <a:srgbClr val="7F7F7F"/>
                </a:solidFill>
              </a:rPr>
              <a:t>Step 3: Expense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571128" y="1463675"/>
            <a:ext cx="705292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1145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solidFill>
                  <a:schemeClr val="bg1"/>
                </a:solidFill>
              </a:rPr>
              <a:t>Arranging </a:t>
            </a:r>
            <a:br>
              <a:rPr lang="en-US" sz="8000" dirty="0" smtClean="0">
                <a:solidFill>
                  <a:schemeClr val="bg1"/>
                </a:solidFill>
              </a:rPr>
            </a:br>
            <a:r>
              <a:rPr lang="en-US" sz="8000" dirty="0" smtClean="0">
                <a:solidFill>
                  <a:schemeClr val="bg1"/>
                </a:solidFill>
              </a:rPr>
              <a:t>Travel </a:t>
            </a:r>
            <a:br>
              <a:rPr lang="en-US" sz="8000" dirty="0" smtClean="0">
                <a:solidFill>
                  <a:schemeClr val="bg1"/>
                </a:solidFill>
              </a:rPr>
            </a:br>
            <a:r>
              <a:rPr lang="en-US" sz="8000" dirty="0" smtClean="0">
                <a:solidFill>
                  <a:schemeClr val="bg1"/>
                </a:solidFill>
              </a:rPr>
              <a:t>for Others</a:t>
            </a:r>
            <a:endParaRPr lang="en-US" sz="7200" dirty="0">
              <a:solidFill>
                <a:schemeClr val="bg1"/>
              </a:solidFill>
            </a:endParaRPr>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4</a:t>
            </a:fld>
            <a:endParaRPr lang="en-GB" dirty="0">
              <a:solidFill>
                <a:schemeClr val="bg1"/>
              </a:solidFill>
            </a:endParaRPr>
          </a:p>
        </p:txBody>
      </p:sp>
    </p:spTree>
    <p:custDataLst>
      <p:tags r:id="rId1"/>
    </p:custDataLst>
    <p:extLst>
      <p:ext uri="{BB962C8B-B14F-4D97-AF65-F5344CB8AC3E}">
        <p14:creationId xmlns:p14="http://schemas.microsoft.com/office/powerpoint/2010/main" val="2937987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Open Authorization</a:t>
            </a:r>
            <a:br>
              <a:rPr lang="en-US" dirty="0" smtClean="0"/>
            </a:br>
            <a:r>
              <a:rPr lang="en-US" sz="2400" dirty="0" smtClean="0">
                <a:solidFill>
                  <a:srgbClr val="7F7F7F"/>
                </a:solidFill>
              </a:rPr>
              <a:t>Step 4: Accounting</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574968" y="1463675"/>
            <a:ext cx="11045239"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52536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Open Authorization</a:t>
            </a:r>
            <a:br>
              <a:rPr lang="en-US" dirty="0" smtClean="0"/>
            </a:br>
            <a:r>
              <a:rPr lang="en-US" sz="2400" dirty="0" smtClean="0">
                <a:solidFill>
                  <a:srgbClr val="7F7F7F"/>
                </a:solidFill>
              </a:rPr>
              <a:t>Step 5: Summary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016104" y="1380045"/>
            <a:ext cx="8159792" cy="479215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72744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an Open Authorization</a:t>
            </a:r>
            <a:br>
              <a:rPr lang="en-US" dirty="0" smtClean="0"/>
            </a:br>
            <a:r>
              <a:rPr lang="en-US" sz="2400" dirty="0" smtClean="0">
                <a:solidFill>
                  <a:srgbClr val="7F7F7F"/>
                </a:solidFill>
              </a:rPr>
              <a:t>Send to Approver and Confirm</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2297588" y="1540152"/>
            <a:ext cx="7600000" cy="44285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67559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Creating Trips </a:t>
            </a:r>
            <a:br>
              <a:rPr lang="en-US" sz="8000" dirty="0" smtClean="0"/>
            </a:br>
            <a:r>
              <a:rPr lang="en-US" sz="8000" dirty="0" smtClean="0"/>
              <a:t>from </a:t>
            </a:r>
            <a:br>
              <a:rPr lang="en-US" sz="8000" dirty="0" smtClean="0"/>
            </a:br>
            <a:r>
              <a:rPr lang="en-US" sz="8000" dirty="0" smtClean="0"/>
              <a:t>Approved OA</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52</a:t>
            </a:fld>
            <a:endParaRPr lang="en-GB" dirty="0">
              <a:solidFill>
                <a:schemeClr val="bg1"/>
              </a:solidFill>
            </a:endParaRPr>
          </a:p>
        </p:txBody>
      </p:sp>
    </p:spTree>
    <p:custDataLst>
      <p:tags r:id="rId1"/>
    </p:custDataLst>
    <p:extLst>
      <p:ext uri="{BB962C8B-B14F-4D97-AF65-F5344CB8AC3E}">
        <p14:creationId xmlns:p14="http://schemas.microsoft.com/office/powerpoint/2010/main" val="28897313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3 </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53</a:t>
            </a:fld>
            <a:endParaRPr lang="en-GB" dirty="0"/>
          </a:p>
        </p:txBody>
      </p:sp>
      <p:sp>
        <p:nvSpPr>
          <p:cNvPr id="10" name="Content Placeholder 6"/>
          <p:cNvSpPr>
            <a:spLocks noGrp="1"/>
          </p:cNvSpPr>
          <p:nvPr>
            <p:ph sz="quarter" idx="13"/>
          </p:nvPr>
        </p:nvSpPr>
        <p:spPr>
          <a:xfrm>
            <a:off x="499392" y="1219200"/>
            <a:ext cx="11188769" cy="4937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solidFill>
                  <a:srgbClr val="333F48"/>
                </a:solidFill>
                <a:latin typeface="+mn-lt"/>
              </a:rPr>
              <a:t>Create a Trip from Approved Open Authorization</a:t>
            </a:r>
          </a:p>
          <a:p>
            <a:pPr marL="0" indent="0">
              <a:buClr>
                <a:schemeClr val="accent1"/>
              </a:buClr>
              <a:buNone/>
            </a:pPr>
            <a:r>
              <a:rPr lang="en-US" sz="1400" b="0" dirty="0" smtClean="0">
                <a:solidFill>
                  <a:srgbClr val="333F48"/>
                </a:solidFill>
                <a:latin typeface="+mn-lt"/>
              </a:rPr>
              <a:t>The traveler’s open authorization has been approved and needs to create a trip using the approved OA.  The </a:t>
            </a:r>
            <a:r>
              <a:rPr lang="en-US" sz="1400" b="0" dirty="0">
                <a:solidFill>
                  <a:srgbClr val="333F48"/>
                </a:solidFill>
                <a:latin typeface="+mn-lt"/>
              </a:rPr>
              <a:t>traveler </a:t>
            </a:r>
            <a:r>
              <a:rPr lang="en-US" sz="1400" b="0" dirty="0" smtClean="0">
                <a:solidFill>
                  <a:srgbClr val="333F48"/>
                </a:solidFill>
                <a:latin typeface="+mn-lt"/>
              </a:rPr>
              <a:t>is going </a:t>
            </a:r>
            <a:r>
              <a:rPr lang="en-US" sz="1400" b="0" dirty="0">
                <a:solidFill>
                  <a:srgbClr val="333F48"/>
                </a:solidFill>
                <a:latin typeface="+mn-lt"/>
              </a:rPr>
              <a:t>round trip from </a:t>
            </a:r>
            <a:r>
              <a:rPr lang="en-US" sz="1400" u="sng" dirty="0" smtClean="0">
                <a:solidFill>
                  <a:srgbClr val="333F48"/>
                </a:solidFill>
                <a:latin typeface="+mn-lt"/>
              </a:rPr>
              <a:t>Washington, DC (IAD) </a:t>
            </a:r>
            <a:r>
              <a:rPr lang="en-US" sz="1400" b="0" dirty="0" smtClean="0">
                <a:solidFill>
                  <a:srgbClr val="333F48"/>
                </a:solidFill>
                <a:latin typeface="+mn-lt"/>
              </a:rPr>
              <a:t>to </a:t>
            </a:r>
            <a:r>
              <a:rPr lang="en-US" sz="1400" u="sng" dirty="0" smtClean="0">
                <a:solidFill>
                  <a:srgbClr val="333F48"/>
                </a:solidFill>
                <a:latin typeface="+mn-lt"/>
              </a:rPr>
              <a:t>Los Angeles, CA (LAX</a:t>
            </a:r>
            <a:r>
              <a:rPr lang="en-US" sz="1400" dirty="0" smtClean="0">
                <a:solidFill>
                  <a:srgbClr val="333F48"/>
                </a:solidFill>
                <a:latin typeface="+mn-lt"/>
              </a:rPr>
              <a:t>). </a:t>
            </a:r>
          </a:p>
          <a:p>
            <a:pPr marL="0" indent="0">
              <a:buClr>
                <a:schemeClr val="accent1"/>
              </a:buClr>
              <a:buNone/>
            </a:pPr>
            <a:r>
              <a:rPr lang="en-US" sz="1400" b="0" dirty="0" smtClean="0">
                <a:solidFill>
                  <a:srgbClr val="333F48"/>
                </a:solidFill>
                <a:latin typeface="+mn-lt"/>
              </a:rPr>
              <a:t>Review options to start the trip under an OA.   Select start the authorization from the Trips tab.  </a:t>
            </a:r>
          </a:p>
          <a:p>
            <a:pPr marL="0" indent="0">
              <a:buClr>
                <a:schemeClr val="accent1"/>
              </a:buClr>
              <a:buNone/>
            </a:pPr>
            <a:r>
              <a:rPr lang="en-US" sz="1400" b="0" dirty="0" smtClean="0">
                <a:solidFill>
                  <a:srgbClr val="333F48"/>
                </a:solidFill>
                <a:latin typeface="+mn-lt"/>
              </a:rPr>
              <a:t>Use the information below to create and complete the authorization. </a:t>
            </a:r>
            <a:endParaRPr lang="en-US" sz="1400" b="0" dirty="0">
              <a:solidFill>
                <a:srgbClr val="333F48"/>
              </a:solidFill>
              <a:latin typeface="+mn-lt"/>
            </a:endParaRPr>
          </a:p>
          <a:p>
            <a:pPr marL="0" indent="0">
              <a:buClr>
                <a:schemeClr val="accent1"/>
              </a:buClr>
              <a:buNone/>
            </a:pPr>
            <a:endParaRPr lang="en-US" sz="1400" dirty="0" smtClean="0">
              <a:solidFill>
                <a:srgbClr val="333F48"/>
              </a:solidFill>
              <a:latin typeface="+mn-lt"/>
            </a:endParaRPr>
          </a:p>
          <a:p>
            <a:pPr>
              <a:buNone/>
            </a:pPr>
            <a:r>
              <a:rPr lang="en-US" dirty="0" smtClean="0">
                <a:solidFill>
                  <a:srgbClr val="333F48"/>
                </a:solidFill>
                <a:latin typeface="+mn-lt"/>
              </a:rPr>
              <a:t>Basic Information</a:t>
            </a:r>
            <a:r>
              <a:rPr lang="en-US" b="0" dirty="0">
                <a:solidFill>
                  <a:srgbClr val="333F48"/>
                </a:solidFill>
                <a:latin typeface="+mn-lt"/>
              </a:rPr>
              <a:t>:</a:t>
            </a:r>
            <a:r>
              <a:rPr lang="en-US" b="0" dirty="0" smtClean="0">
                <a:solidFill>
                  <a:srgbClr val="333F48"/>
                </a:solidFill>
                <a:latin typeface="+mn-lt"/>
              </a:rPr>
              <a:t> </a:t>
            </a:r>
            <a:r>
              <a:rPr lang="en-US" sz="1400" b="0" dirty="0" smtClean="0">
                <a:solidFill>
                  <a:srgbClr val="333F48"/>
                </a:solidFill>
                <a:latin typeface="+mn-lt"/>
              </a:rPr>
              <a:t>	</a:t>
            </a:r>
          </a:p>
          <a:p>
            <a:pPr>
              <a:buNone/>
            </a:pPr>
            <a:r>
              <a:rPr lang="en-US" sz="1400" b="0" dirty="0" smtClean="0">
                <a:solidFill>
                  <a:srgbClr val="333F48"/>
                </a:solidFill>
                <a:latin typeface="+mn-lt"/>
              </a:rPr>
              <a:t>Type </a:t>
            </a:r>
            <a:r>
              <a:rPr lang="en-US" sz="1400" b="0" dirty="0">
                <a:solidFill>
                  <a:srgbClr val="333F48"/>
                </a:solidFill>
                <a:latin typeface="+mn-lt"/>
              </a:rPr>
              <a:t>of </a:t>
            </a:r>
            <a:r>
              <a:rPr lang="en-US" sz="1400" b="0" dirty="0" smtClean="0">
                <a:solidFill>
                  <a:srgbClr val="333F48"/>
                </a:solidFill>
                <a:latin typeface="+mn-lt"/>
              </a:rPr>
              <a:t>Travel:		Site Visit</a:t>
            </a:r>
          </a:p>
          <a:p>
            <a:pPr>
              <a:buNone/>
            </a:pPr>
            <a:r>
              <a:rPr lang="en-US" sz="1400" b="0" dirty="0" smtClean="0">
                <a:solidFill>
                  <a:srgbClr val="333F48"/>
                </a:solidFill>
                <a:latin typeface="+mn-lt"/>
              </a:rPr>
              <a:t>Purpose:  			Conduct Site Inspections</a:t>
            </a:r>
          </a:p>
          <a:p>
            <a:pPr>
              <a:buNone/>
            </a:pPr>
            <a:endParaRPr lang="en-US" sz="1400" dirty="0" smtClean="0">
              <a:solidFill>
                <a:srgbClr val="333F48"/>
              </a:solidFill>
              <a:latin typeface="+mn-lt"/>
            </a:endParaRPr>
          </a:p>
          <a:p>
            <a:pPr>
              <a:buNone/>
            </a:pPr>
            <a:r>
              <a:rPr lang="en-US" dirty="0" smtClean="0">
                <a:solidFill>
                  <a:srgbClr val="333F48"/>
                </a:solidFill>
                <a:latin typeface="+mn-lt"/>
              </a:rPr>
              <a:t>Reservation:</a:t>
            </a:r>
            <a:endParaRPr lang="en-US" sz="1400" b="0" dirty="0">
              <a:solidFill>
                <a:srgbClr val="333F48"/>
              </a:solidFill>
              <a:latin typeface="+mn-lt"/>
            </a:endParaRPr>
          </a:p>
          <a:p>
            <a:pPr>
              <a:buNone/>
            </a:pPr>
            <a:r>
              <a:rPr lang="en-US" sz="1400" b="0" dirty="0" smtClean="0">
                <a:solidFill>
                  <a:srgbClr val="333F48"/>
                </a:solidFill>
                <a:latin typeface="+mn-lt"/>
              </a:rPr>
              <a:t>Book round trip flights and a hotel in Los Angeles, CA.</a:t>
            </a:r>
          </a:p>
          <a:p>
            <a:pPr>
              <a:buNone/>
            </a:pPr>
            <a:endParaRPr lang="en-US" sz="1400" b="0" dirty="0">
              <a:solidFill>
                <a:srgbClr val="333F48"/>
              </a:solidFill>
              <a:latin typeface="+mn-lt"/>
            </a:endParaRPr>
          </a:p>
          <a:p>
            <a:pPr>
              <a:buNone/>
            </a:pPr>
            <a:r>
              <a:rPr lang="en-US" dirty="0" smtClean="0">
                <a:solidFill>
                  <a:srgbClr val="333F48"/>
                </a:solidFill>
                <a:latin typeface="+mn-lt"/>
              </a:rPr>
              <a:t>Expenses:</a:t>
            </a:r>
            <a:endParaRPr lang="en-US" sz="1400" dirty="0">
              <a:solidFill>
                <a:srgbClr val="333F48"/>
              </a:solidFill>
              <a:latin typeface="+mn-lt"/>
            </a:endParaRPr>
          </a:p>
          <a:p>
            <a:pPr>
              <a:buNone/>
            </a:pPr>
            <a:r>
              <a:rPr lang="en-US" sz="1400" b="0" dirty="0" smtClean="0">
                <a:solidFill>
                  <a:srgbClr val="333F48"/>
                </a:solidFill>
                <a:latin typeface="+mn-lt"/>
              </a:rPr>
              <a:t>Airfare:				Amount from reservation booked automatically populates</a:t>
            </a:r>
          </a:p>
          <a:p>
            <a:pPr>
              <a:buNone/>
            </a:pPr>
            <a:r>
              <a:rPr lang="en-US" sz="1400" b="0" dirty="0" smtClean="0">
                <a:solidFill>
                  <a:srgbClr val="333F48"/>
                </a:solidFill>
                <a:latin typeface="+mn-lt"/>
              </a:rPr>
              <a:t>Checked Bag Fee:			Estimate $50 round trip</a:t>
            </a:r>
          </a:p>
          <a:p>
            <a:pPr>
              <a:buNone/>
            </a:pPr>
            <a:r>
              <a:rPr lang="en-US" sz="1400" b="0" dirty="0" smtClean="0">
                <a:solidFill>
                  <a:srgbClr val="333F48"/>
                </a:solidFill>
                <a:latin typeface="+mn-lt"/>
              </a:rPr>
              <a:t>Lodging:				Use reimbursement type Per </a:t>
            </a:r>
            <a:r>
              <a:rPr lang="en-US" sz="1400" b="0" dirty="0">
                <a:solidFill>
                  <a:srgbClr val="333F48"/>
                </a:solidFill>
                <a:latin typeface="+mn-lt"/>
              </a:rPr>
              <a:t>Diem </a:t>
            </a:r>
            <a:r>
              <a:rPr lang="en-US" sz="1400" b="0" dirty="0" smtClean="0">
                <a:solidFill>
                  <a:srgbClr val="333F48"/>
                </a:solidFill>
                <a:latin typeface="+mn-lt"/>
              </a:rPr>
              <a:t>and amount from reservation 	   </a:t>
            </a:r>
          </a:p>
          <a:p>
            <a:pPr>
              <a:buNone/>
            </a:pPr>
            <a:r>
              <a:rPr lang="en-US" sz="1400" b="0" dirty="0" smtClean="0">
                <a:solidFill>
                  <a:srgbClr val="333F48"/>
                </a:solidFill>
                <a:latin typeface="+mn-lt"/>
              </a:rPr>
              <a:t>Estimated Lodging Tax:		Estimate $20/per night</a:t>
            </a:r>
          </a:p>
          <a:p>
            <a:pPr>
              <a:buNone/>
            </a:pPr>
            <a:r>
              <a:rPr lang="en-US" sz="1400" b="0" dirty="0" smtClean="0">
                <a:solidFill>
                  <a:srgbClr val="333F48"/>
                </a:solidFill>
                <a:latin typeface="+mn-lt"/>
              </a:rPr>
              <a:t>M&amp;IE:				Automatically populates Per Diem based on location from Site Details</a:t>
            </a:r>
            <a:r>
              <a:rPr lang="en-US" sz="1400" b="0" dirty="0">
                <a:solidFill>
                  <a:srgbClr val="333F48"/>
                </a:solidFill>
                <a:latin typeface="+mn-lt"/>
              </a:rPr>
              <a:t>	</a:t>
            </a:r>
            <a:endParaRPr lang="en-US" sz="1400" b="0" dirty="0" smtClean="0">
              <a:solidFill>
                <a:srgbClr val="333F48"/>
              </a:solidFill>
              <a:latin typeface="+mn-lt"/>
            </a:endParaRPr>
          </a:p>
          <a:p>
            <a:pPr>
              <a:buNone/>
            </a:pPr>
            <a:r>
              <a:rPr lang="en-US" sz="1400" b="0" dirty="0" smtClean="0">
                <a:solidFill>
                  <a:srgbClr val="333F48"/>
                </a:solidFill>
                <a:latin typeface="+mn-lt"/>
              </a:rPr>
              <a:t>TMC Fee:				Online Booking $9.35 (will automatically populate)</a:t>
            </a:r>
          </a:p>
          <a:p>
            <a:pPr>
              <a:buNone/>
            </a:pPr>
            <a:r>
              <a:rPr lang="en-US" sz="1400" b="0" dirty="0" smtClean="0">
                <a:solidFill>
                  <a:srgbClr val="333F48"/>
                </a:solidFill>
                <a:latin typeface="+mn-lt"/>
              </a:rPr>
              <a:t>Transportation Network Company Uber/Lyft: 	$200</a:t>
            </a:r>
            <a:endParaRPr lang="en-US" sz="1400" b="0" dirty="0">
              <a:solidFill>
                <a:srgbClr val="333F48"/>
              </a:solidFill>
              <a:latin typeface="+mn-lt"/>
            </a:endParaRPr>
          </a:p>
        </p:txBody>
      </p:sp>
      <p:sp>
        <p:nvSpPr>
          <p:cNvPr id="2" name="Rectangle 1"/>
          <p:cNvSpPr/>
          <p:nvPr/>
        </p:nvSpPr>
        <p:spPr>
          <a:xfrm>
            <a:off x="7772400" y="6124465"/>
            <a:ext cx="3658374" cy="292388"/>
          </a:xfrm>
          <a:prstGeom prst="rect">
            <a:avLst/>
          </a:prstGeom>
        </p:spPr>
        <p:txBody>
          <a:bodyPr wrap="none">
            <a:spAutoFit/>
          </a:bodyPr>
          <a:lstStyle/>
          <a:p>
            <a:r>
              <a:rPr lang="en-US" sz="1300" i="1" dirty="0">
                <a:solidFill>
                  <a:srgbClr val="333F48"/>
                </a:solidFill>
              </a:rPr>
              <a:t>* Instructor may adjust travel </a:t>
            </a:r>
            <a:r>
              <a:rPr lang="en-US" sz="1300" i="1" dirty="0" smtClean="0">
                <a:solidFill>
                  <a:srgbClr val="333F48"/>
                </a:solidFill>
              </a:rPr>
              <a:t>details </a:t>
            </a:r>
            <a:r>
              <a:rPr lang="en-US" sz="1300" i="1" dirty="0">
                <a:solidFill>
                  <a:srgbClr val="333F48"/>
                </a:solidFill>
              </a:rPr>
              <a:t>as needed</a:t>
            </a:r>
            <a:endParaRPr lang="en-US" sz="1300" dirty="0"/>
          </a:p>
        </p:txBody>
      </p:sp>
    </p:spTree>
    <p:custDataLst>
      <p:tags r:id="rId1"/>
    </p:custDataLst>
    <p:extLst>
      <p:ext uri="{BB962C8B-B14F-4D97-AF65-F5344CB8AC3E}">
        <p14:creationId xmlns:p14="http://schemas.microsoft.com/office/powerpoint/2010/main" val="2411607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Start from My E2 Start a Travel Document</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 name="Content Placeholder 11"/>
          <p:cNvPicPr>
            <a:picLocks noGrp="1" noChangeAspect="1"/>
          </p:cNvPicPr>
          <p:nvPr>
            <p:ph sz="quarter" idx="13"/>
          </p:nvPr>
        </p:nvPicPr>
        <p:blipFill>
          <a:blip r:embed="rId4"/>
          <a:stretch>
            <a:fillRect/>
          </a:stretch>
        </p:blipFill>
        <p:spPr>
          <a:xfrm>
            <a:off x="4724400" y="2489300"/>
            <a:ext cx="6778823" cy="398044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304800" y="1524000"/>
            <a:ext cx="4876800" cy="195866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25743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smtClean="0">
                <a:solidFill>
                  <a:srgbClr val="7F7F7F"/>
                </a:solidFill>
              </a:rPr>
              <a:t>Start from Open Authorization Tab</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2" name="Content Placeholder 11"/>
          <p:cNvPicPr>
            <a:picLocks noGrp="1" noChangeAspect="1"/>
          </p:cNvPicPr>
          <p:nvPr>
            <p:ph sz="quarter" idx="13"/>
          </p:nvPr>
        </p:nvPicPr>
        <p:blipFill>
          <a:blip r:embed="rId4"/>
          <a:stretch>
            <a:fillRect/>
          </a:stretch>
        </p:blipFill>
        <p:spPr>
          <a:xfrm>
            <a:off x="520082" y="2389713"/>
            <a:ext cx="11148662" cy="27246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3635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Step 1: Basic Information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Content Placeholder 4"/>
          <p:cNvPicPr>
            <a:picLocks noGrp="1" noChangeAspect="1"/>
          </p:cNvPicPr>
          <p:nvPr>
            <p:ph sz="quarter" idx="13"/>
          </p:nvPr>
        </p:nvPicPr>
        <p:blipFill>
          <a:blip r:embed="rId4"/>
          <a:stretch>
            <a:fillRect/>
          </a:stretch>
        </p:blipFill>
        <p:spPr>
          <a:xfrm>
            <a:off x="842032" y="1480628"/>
            <a:ext cx="10504762" cy="45428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83010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Step 2: Reservation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22984" y="1937771"/>
            <a:ext cx="10342857" cy="36285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63604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Step 2: Reservation</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516272" y="1589087"/>
            <a:ext cx="7156282"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1628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5</a:t>
            </a:fld>
            <a:endParaRPr lang="en-GB" dirty="0"/>
          </a:p>
        </p:txBody>
      </p:sp>
      <p:sp>
        <p:nvSpPr>
          <p:cNvPr id="3" name="Title 2"/>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endParaRPr lang="en-US" sz="2400"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89956" y="1435952"/>
            <a:ext cx="6408241" cy="4940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247744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2971799" cy="5688724"/>
          </a:xfrm>
        </p:spPr>
        <p:txBody>
          <a:bodyPr anchor="ctr"/>
          <a:lstStyle/>
          <a:p>
            <a:r>
              <a:rPr lang="en-US" dirty="0" smtClean="0"/>
              <a:t>Creating</a:t>
            </a:r>
            <a:br>
              <a:rPr lang="en-US" dirty="0" smtClean="0"/>
            </a:br>
            <a:r>
              <a:rPr lang="en-US" dirty="0" smtClean="0"/>
              <a:t>a </a:t>
            </a:r>
            <a:r>
              <a:rPr lang="en-US" dirty="0"/>
              <a:t>Trip </a:t>
            </a:r>
            <a:r>
              <a:rPr lang="en-US" dirty="0" smtClean="0"/>
              <a:t/>
            </a:r>
            <a:br>
              <a:rPr lang="en-US" dirty="0" smtClean="0"/>
            </a:br>
            <a:r>
              <a:rPr lang="en-US" dirty="0" smtClean="0"/>
              <a:t>from an </a:t>
            </a:r>
            <a:r>
              <a:rPr lang="en-US" dirty="0"/>
              <a:t>OA</a:t>
            </a:r>
            <a:br>
              <a:rPr lang="en-US" dirty="0"/>
            </a:br>
            <a:r>
              <a:rPr lang="en-US" sz="2400" dirty="0">
                <a:solidFill>
                  <a:srgbClr val="7F7F7F"/>
                </a:solidFill>
              </a:rPr>
              <a:t>Step </a:t>
            </a:r>
            <a:r>
              <a:rPr lang="en-US" sz="2400" dirty="0" smtClean="0">
                <a:solidFill>
                  <a:srgbClr val="7F7F7F"/>
                </a:solidFill>
              </a:rPr>
              <a:t>3: Site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4876800" y="533400"/>
            <a:ext cx="5943600" cy="5943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3503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Step 4: Completing Expenses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286000" y="1403195"/>
            <a:ext cx="7794175" cy="48452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943262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smtClean="0">
                <a:solidFill>
                  <a:srgbClr val="7F7F7F"/>
                </a:solidFill>
              </a:rPr>
              <a:t>Step 5: Accounting</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661581"/>
            <a:ext cx="11188700" cy="4180951"/>
          </a:xfrm>
        </p:spPr>
      </p:pic>
    </p:spTree>
    <p:custDataLst>
      <p:tags r:id="rId1"/>
    </p:custDataLst>
    <p:extLst>
      <p:ext uri="{BB962C8B-B14F-4D97-AF65-F5344CB8AC3E}">
        <p14:creationId xmlns:p14="http://schemas.microsoft.com/office/powerpoint/2010/main" val="98760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Step 6: Travel Policy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noChangeAspect="1"/>
          </p:cNvPicPr>
          <p:nvPr>
            <p:ph sz="quarter" idx="13"/>
          </p:nvPr>
        </p:nvPicPr>
        <p:blipFill>
          <a:blip r:embed="rId4"/>
          <a:stretch>
            <a:fillRect/>
          </a:stretch>
        </p:blipFill>
        <p:spPr>
          <a:xfrm>
            <a:off x="1422618" y="1512887"/>
            <a:ext cx="934359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68289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Step 6: Travel Policy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984889" y="2113961"/>
            <a:ext cx="10219048" cy="32761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57519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smtClean="0">
                <a:solidFill>
                  <a:srgbClr val="7F7F7F"/>
                </a:solidFill>
              </a:rPr>
              <a:t>Step 7: Summary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792105"/>
            <a:ext cx="11188700" cy="391990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34896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Trip from an OA</a:t>
            </a:r>
            <a:br>
              <a:rPr lang="en-US" dirty="0" smtClean="0"/>
            </a:br>
            <a:r>
              <a:rPr lang="en-US" sz="2400" dirty="0" smtClean="0">
                <a:solidFill>
                  <a:srgbClr val="7F7F7F"/>
                </a:solidFill>
              </a:rPr>
              <a:t>Complete and Confirm</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821985" y="1460500"/>
            <a:ext cx="654485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62443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 Approved</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0063" y="2126282"/>
            <a:ext cx="11188700" cy="325154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00713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Closing Open 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67</a:t>
            </a:fld>
            <a:endParaRPr lang="en-GB" dirty="0">
              <a:solidFill>
                <a:schemeClr val="bg1"/>
              </a:solidFill>
            </a:endParaRPr>
          </a:p>
        </p:txBody>
      </p:sp>
    </p:spTree>
    <p:custDataLst>
      <p:tags r:id="rId1"/>
    </p:custDataLst>
    <p:extLst>
      <p:ext uri="{BB962C8B-B14F-4D97-AF65-F5344CB8AC3E}">
        <p14:creationId xmlns:p14="http://schemas.microsoft.com/office/powerpoint/2010/main" val="20798274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Open Authorizations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Content Placeholder 4"/>
          <p:cNvSpPr>
            <a:spLocks noGrp="1"/>
          </p:cNvSpPr>
          <p:nvPr>
            <p:ph sz="quarter" idx="13"/>
          </p:nvPr>
        </p:nvSpPr>
        <p:spPr>
          <a:xfrm>
            <a:off x="553715" y="1320130"/>
            <a:ext cx="10952486" cy="670559"/>
          </a:xfrm>
        </p:spPr>
        <p:txBody>
          <a:bodyPr/>
          <a:lstStyle/>
          <a:p>
            <a:pPr marL="0" indent="0">
              <a:buNone/>
            </a:pPr>
            <a:r>
              <a:rPr lang="en-US" sz="1800" dirty="0"/>
              <a:t>When you no longer need to create new trips under the OA, the traveler or arranger can close the </a:t>
            </a:r>
            <a:r>
              <a:rPr lang="en-US" sz="1800" dirty="0" smtClean="0"/>
              <a:t>OA.</a:t>
            </a:r>
          </a:p>
          <a:p>
            <a:pPr marL="0" indent="0">
              <a:buNone/>
            </a:pPr>
            <a:r>
              <a:rPr lang="en-US" sz="1800" dirty="0" smtClean="0"/>
              <a:t>Trips </a:t>
            </a:r>
            <a:r>
              <a:rPr lang="en-US" sz="1800" dirty="0"/>
              <a:t>already created under the OA can be completed, but you cannot create </a:t>
            </a:r>
            <a:r>
              <a:rPr lang="en-US" sz="1800" dirty="0" smtClean="0"/>
              <a:t>any </a:t>
            </a:r>
            <a:r>
              <a:rPr lang="en-US" sz="1800" dirty="0"/>
              <a:t>new trips under the OA</a:t>
            </a:r>
            <a:r>
              <a:rPr lang="en-US" sz="1800" dirty="0" smtClean="0"/>
              <a:t>.</a:t>
            </a:r>
            <a:endParaRPr lang="en-US" dirty="0"/>
          </a:p>
        </p:txBody>
      </p:sp>
      <p:pic>
        <p:nvPicPr>
          <p:cNvPr id="7" name="Picture 6"/>
          <p:cNvPicPr>
            <a:picLocks noChangeAspect="1"/>
          </p:cNvPicPr>
          <p:nvPr/>
        </p:nvPicPr>
        <p:blipFill>
          <a:blip r:embed="rId4"/>
          <a:stretch>
            <a:fillRect/>
          </a:stretch>
        </p:blipFill>
        <p:spPr>
          <a:xfrm>
            <a:off x="914400" y="2362200"/>
            <a:ext cx="10247393" cy="36286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0747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for Others</a:t>
            </a:r>
            <a:br>
              <a:rPr lang="en-US" dirty="0" smtClean="0"/>
            </a:br>
            <a:r>
              <a:rPr lang="en-US" sz="2400" dirty="0" smtClean="0">
                <a:solidFill>
                  <a:srgbClr val="7F7F7F"/>
                </a:solidFill>
              </a:rPr>
              <a:t>Creating Travel Documents for Another Traveler</a:t>
            </a:r>
            <a:endParaRPr lang="en-US" sz="1600"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6</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78" y="2057400"/>
            <a:ext cx="11049000" cy="37764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003140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Open Authorizations</a:t>
            </a:r>
            <a:br>
              <a:rPr lang="en-US" dirty="0" smtClean="0"/>
            </a:br>
            <a:r>
              <a:rPr lang="en-US" sz="2400" dirty="0" smtClean="0">
                <a:solidFill>
                  <a:srgbClr val="7F7F7F"/>
                </a:solidFill>
              </a:rPr>
              <a:t>Confirm</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795819" y="1463675"/>
            <a:ext cx="8603537" cy="4581525"/>
          </a:xfrm>
        </p:spPr>
      </p:pic>
    </p:spTree>
    <p:custDataLst>
      <p:tags r:id="rId1"/>
    </p:custDataLst>
    <p:extLst>
      <p:ext uri="{BB962C8B-B14F-4D97-AF65-F5344CB8AC3E}">
        <p14:creationId xmlns:p14="http://schemas.microsoft.com/office/powerpoint/2010/main" val="3955873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Open Authorizations</a:t>
            </a:r>
            <a:br>
              <a:rPr lang="en-US" dirty="0" smtClean="0"/>
            </a:br>
            <a:r>
              <a:rPr lang="en-US" sz="2400" dirty="0" smtClean="0">
                <a:solidFill>
                  <a:srgbClr val="7F7F7F"/>
                </a:solidFill>
              </a:rPr>
              <a:t>Dashboard</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noChangeAspect="1"/>
          </p:cNvPicPr>
          <p:nvPr>
            <p:ph sz="quarter" idx="13"/>
          </p:nvPr>
        </p:nvPicPr>
        <p:blipFill>
          <a:blip r:embed="rId4"/>
          <a:stretch>
            <a:fillRect/>
          </a:stretch>
        </p:blipFill>
        <p:spPr>
          <a:xfrm>
            <a:off x="2147190" y="1371600"/>
            <a:ext cx="7897620" cy="48768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2439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br>
              <a:rPr lang="en-US" dirty="0" smtClean="0"/>
            </a:br>
            <a:r>
              <a:rPr lang="en-US" sz="2800" dirty="0" smtClean="0">
                <a:solidFill>
                  <a:srgbClr val="7F7F7F"/>
                </a:solidFill>
              </a:rPr>
              <a:t>Open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smtClean="0"/>
              <a:t>© 2021 CW Government Travel, Inc                                                     </a:t>
            </a:r>
            <a:endParaRPr lang="en-US"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71</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smtClean="0">
                      <a:solidFill>
                        <a:schemeClr val="bg1"/>
                      </a:solidFill>
                    </a:rPr>
                    <a:t>An open authorization can cover 1 year.</a:t>
                  </a:r>
                  <a:endParaRPr lang="en-US" b="1" dirty="0">
                    <a:solidFill>
                      <a:schemeClr val="bg1"/>
                    </a:solidFill>
                  </a:endParaRP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No, trips under an OA cannot be created until the OA is approved.</a:t>
                  </a:r>
                  <a:endParaRPr lang="en-US" b="1" dirty="0">
                    <a:solidFill>
                      <a:schemeClr val="bg1"/>
                    </a:solidFill>
                  </a:endParaRP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smtClean="0">
                      <a:solidFill>
                        <a:schemeClr val="bg1"/>
                      </a:solidFill>
                    </a:rPr>
                    <a:t>No, you will receive an error if you enter dates that are outside of the approved OA.</a:t>
                  </a:r>
                  <a:endParaRPr lang="en-US" b="1" dirty="0">
                    <a:solidFill>
                      <a:schemeClr val="bg1"/>
                    </a:solidFill>
                  </a:endParaRP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smtClean="0">
                      <a:solidFill>
                        <a:schemeClr val="bg1"/>
                      </a:solidFill>
                    </a:rPr>
                    <a:t>Yes, you can complete a voucher for a trip already created.  You cannot create a new trip once the OA has been closed.</a:t>
                  </a:r>
                  <a:endParaRPr lang="en-US" b="1" dirty="0">
                    <a:solidFill>
                      <a:schemeClr val="bg1"/>
                    </a:solidFill>
                  </a:endParaRPr>
                </a:p>
              </p:txBody>
            </p:sp>
          </p:grpSp>
        </p:grpSp>
      </p:grpSp>
      <p:sp>
        <p:nvSpPr>
          <p:cNvPr id="8" name="Rectangle 7"/>
          <p:cNvSpPr/>
          <p:nvPr/>
        </p:nvSpPr>
        <p:spPr>
          <a:xfrm>
            <a:off x="610632" y="5233582"/>
            <a:ext cx="4799568" cy="923330"/>
          </a:xfrm>
          <a:prstGeom prst="rect">
            <a:avLst/>
          </a:prstGeom>
        </p:spPr>
        <p:txBody>
          <a:bodyPr wrap="square">
            <a:spAutoFit/>
          </a:bodyPr>
          <a:lstStyle/>
          <a:p>
            <a:r>
              <a:rPr lang="en-US" b="1" dirty="0">
                <a:solidFill>
                  <a:schemeClr val="bg1"/>
                </a:solidFill>
              </a:rPr>
              <a:t>Once an Open Authorization is closed, can you complete a voucher for a </a:t>
            </a:r>
            <a:r>
              <a:rPr lang="en-US" b="1" dirty="0" smtClean="0">
                <a:solidFill>
                  <a:schemeClr val="bg1"/>
                </a:solidFill>
              </a:rPr>
              <a:t>trip you </a:t>
            </a:r>
            <a:r>
              <a:rPr lang="en-US" b="1" dirty="0">
                <a:solidFill>
                  <a:schemeClr val="bg1"/>
                </a:solidFill>
              </a:rPr>
              <a:t>took last month under that OA?</a:t>
            </a:r>
          </a:p>
        </p:txBody>
      </p:sp>
      <p:sp>
        <p:nvSpPr>
          <p:cNvPr id="16" name="Rectangle 15"/>
          <p:cNvSpPr/>
          <p:nvPr/>
        </p:nvSpPr>
        <p:spPr>
          <a:xfrm>
            <a:off x="697857" y="1777184"/>
            <a:ext cx="4864743" cy="646331"/>
          </a:xfrm>
          <a:prstGeom prst="rect">
            <a:avLst/>
          </a:prstGeom>
        </p:spPr>
        <p:txBody>
          <a:bodyPr wrap="square">
            <a:spAutoFit/>
          </a:bodyPr>
          <a:lstStyle/>
          <a:p>
            <a:r>
              <a:rPr lang="en-US" b="1" dirty="0">
                <a:solidFill>
                  <a:schemeClr val="bg1"/>
                </a:solidFill>
              </a:rPr>
              <a:t>What is the maximum time frame an open authorization can cover?</a:t>
            </a:r>
          </a:p>
        </p:txBody>
      </p:sp>
      <p:sp>
        <p:nvSpPr>
          <p:cNvPr id="17" name="Rectangle 16"/>
          <p:cNvSpPr/>
          <p:nvPr/>
        </p:nvSpPr>
        <p:spPr>
          <a:xfrm>
            <a:off x="622744" y="3016684"/>
            <a:ext cx="4787456" cy="646331"/>
          </a:xfrm>
          <a:prstGeom prst="rect">
            <a:avLst/>
          </a:prstGeom>
        </p:spPr>
        <p:txBody>
          <a:bodyPr wrap="square">
            <a:spAutoFit/>
          </a:bodyPr>
          <a:lstStyle/>
          <a:p>
            <a:r>
              <a:rPr lang="en-US" b="1" dirty="0">
                <a:solidFill>
                  <a:schemeClr val="bg1"/>
                </a:solidFill>
              </a:rPr>
              <a:t>Can </a:t>
            </a:r>
            <a:r>
              <a:rPr lang="en-US" b="1" dirty="0" smtClean="0">
                <a:solidFill>
                  <a:schemeClr val="bg1"/>
                </a:solidFill>
              </a:rPr>
              <a:t>a traveler creating </a:t>
            </a:r>
            <a:r>
              <a:rPr lang="en-US" b="1" dirty="0">
                <a:solidFill>
                  <a:schemeClr val="bg1"/>
                </a:solidFill>
              </a:rPr>
              <a:t>trips under an open authorization before it is approved?</a:t>
            </a:r>
          </a:p>
        </p:txBody>
      </p:sp>
      <p:sp>
        <p:nvSpPr>
          <p:cNvPr id="38" name="Rectangle 37"/>
          <p:cNvSpPr/>
          <p:nvPr/>
        </p:nvSpPr>
        <p:spPr>
          <a:xfrm>
            <a:off x="697857" y="4186743"/>
            <a:ext cx="4787456" cy="338554"/>
          </a:xfrm>
          <a:prstGeom prst="rect">
            <a:avLst/>
          </a:prstGeom>
        </p:spPr>
        <p:txBody>
          <a:bodyPr wrap="square">
            <a:spAutoFit/>
          </a:bodyPr>
          <a:lstStyle/>
          <a:p>
            <a:r>
              <a:rPr lang="en-US" sz="1600" b="1" dirty="0" smtClean="0">
                <a:solidFill>
                  <a:schemeClr val="bg1"/>
                </a:solidFill>
              </a:rPr>
              <a:t> </a:t>
            </a:r>
            <a:endParaRPr lang="en-US" sz="1600" b="1" dirty="0">
              <a:solidFill>
                <a:schemeClr val="bg1"/>
              </a:solidFill>
            </a:endParaRPr>
          </a:p>
        </p:txBody>
      </p:sp>
      <p:sp>
        <p:nvSpPr>
          <p:cNvPr id="39" name="Rectangle 38"/>
          <p:cNvSpPr/>
          <p:nvPr/>
        </p:nvSpPr>
        <p:spPr>
          <a:xfrm>
            <a:off x="697857" y="4056934"/>
            <a:ext cx="4787456" cy="923330"/>
          </a:xfrm>
          <a:prstGeom prst="rect">
            <a:avLst/>
          </a:prstGeom>
        </p:spPr>
        <p:txBody>
          <a:bodyPr wrap="square">
            <a:spAutoFit/>
          </a:bodyPr>
          <a:lstStyle/>
          <a:p>
            <a:pPr indent="0"/>
            <a:r>
              <a:rPr lang="en-US" b="1" dirty="0">
                <a:solidFill>
                  <a:schemeClr val="bg1"/>
                </a:solidFill>
              </a:rPr>
              <a:t>When creating a trip under an approved OA, can dates not included in the </a:t>
            </a:r>
            <a:r>
              <a:rPr lang="en-US" b="1" dirty="0" smtClean="0">
                <a:solidFill>
                  <a:schemeClr val="bg1"/>
                </a:solidFill>
              </a:rPr>
              <a:t>OA be entered </a:t>
            </a:r>
            <a:r>
              <a:rPr lang="en-US" b="1" dirty="0">
                <a:solidFill>
                  <a:schemeClr val="bg1"/>
                </a:solidFill>
              </a:rPr>
              <a:t>on the Site Details page?</a:t>
            </a:r>
          </a:p>
        </p:txBody>
      </p:sp>
    </p:spTree>
    <p:custDataLst>
      <p:tags r:id="rId1"/>
    </p:custDataLst>
    <p:extLst>
      <p:ext uri="{BB962C8B-B14F-4D97-AF65-F5344CB8AC3E}">
        <p14:creationId xmlns:p14="http://schemas.microsoft.com/office/powerpoint/2010/main" val="17246213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Break Time</a:t>
            </a:r>
            <a:r>
              <a:rPr lang="en-US" sz="1600" dirty="0" smtClean="0"/>
              <a:t/>
            </a:r>
            <a:br>
              <a:rPr lang="en-US" sz="1600" dirty="0" smtClean="0"/>
            </a:br>
            <a:r>
              <a:rPr lang="en-US" sz="1600" dirty="0" smtClean="0"/>
              <a:t/>
            </a:r>
            <a:br>
              <a:rPr lang="en-US" sz="1600" dirty="0" smtClean="0"/>
            </a:br>
            <a:r>
              <a:rPr lang="en-US" sz="1600" dirty="0"/>
              <a:t/>
            </a:r>
            <a:br>
              <a:rPr lang="en-US" sz="1600" dirty="0"/>
            </a:br>
            <a:r>
              <a:rPr lang="en-US" sz="1600" dirty="0" smtClean="0"/>
              <a:t>Let’s take a break!</a:t>
            </a: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WebEx Training:</a:t>
            </a:r>
            <a:br>
              <a:rPr lang="en-US" sz="1600" dirty="0" smtClean="0"/>
            </a:br>
            <a:r>
              <a:rPr lang="en-US" sz="1600" dirty="0" smtClean="0">
                <a:solidFill>
                  <a:srgbClr val="7F7F7F"/>
                </a:solidFill>
              </a:rPr>
              <a:t>Please </a:t>
            </a:r>
            <a:r>
              <a:rPr lang="en-US" sz="1600" dirty="0">
                <a:solidFill>
                  <a:srgbClr val="7F7F7F"/>
                </a:solidFill>
              </a:rPr>
              <a:t>stay logged in to the WebEx and the audio</a:t>
            </a:r>
            <a:r>
              <a:rPr lang="en-US" sz="1600" dirty="0" smtClean="0">
                <a:solidFill>
                  <a:srgbClr val="7F7F7F"/>
                </a:solidFill>
              </a:rPr>
              <a:t>.</a:t>
            </a:r>
            <a:br>
              <a:rPr lang="en-US" sz="1600" dirty="0" smtClean="0">
                <a:solidFill>
                  <a:srgbClr val="7F7F7F"/>
                </a:solidFill>
              </a:rPr>
            </a:br>
            <a:r>
              <a:rPr lang="en-US" sz="1600" dirty="0"/>
              <a:t/>
            </a:r>
            <a:br>
              <a:rPr lang="en-US" sz="1600" dirty="0"/>
            </a:br>
            <a:r>
              <a:rPr lang="en-US" sz="1600" dirty="0"/>
              <a:t/>
            </a:r>
            <a:br>
              <a:rPr lang="en-US" sz="1600" dirty="0"/>
            </a:br>
            <a:r>
              <a:rPr lang="en-US" sz="1600" dirty="0"/>
              <a:t>We will see you shortly</a:t>
            </a:r>
            <a:r>
              <a:rPr lang="en-US" sz="1600" dirty="0" smtClean="0"/>
              <a:t>!</a:t>
            </a:r>
            <a:endParaRPr lang="en-US" dirty="0"/>
          </a:p>
        </p:txBody>
      </p:sp>
      <p:sp>
        <p:nvSpPr>
          <p:cNvPr id="8" name="Footer Placeholder 7"/>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72</a:t>
            </a:fld>
            <a:endParaRPr lang="en-GB" dirty="0"/>
          </a:p>
        </p:txBody>
      </p:sp>
      <p:pic>
        <p:nvPicPr>
          <p:cNvPr id="9" name="Picture 7" descr="C:\Users\ucam220\AppData\Local\Microsoft\Windows\Temporary Internet Files\Content.IE5\AOUWNU26\MP900448441[1].jpg"/>
          <p:cNvPicPr>
            <a:picLocks noGrp="1" noChangeAspect="1" noChangeArrowheads="1"/>
          </p:cNvPicPr>
          <p:nvPr>
            <p:ph sz="quarter" idx="4294967295"/>
          </p:nvPr>
        </p:nvPicPr>
        <p:blipFill>
          <a:blip r:embed="rId4" cstate="print"/>
          <a:stretch>
            <a:fillRect/>
          </a:stretch>
        </p:blipFill>
        <p:spPr bwMode="auto">
          <a:xfrm>
            <a:off x="5562600" y="887274"/>
            <a:ext cx="4860925" cy="5129213"/>
          </a:xfrm>
          <a:prstGeom prst="rect">
            <a:avLst/>
          </a:prstGeom>
          <a:noFill/>
          <a:ln w="57150">
            <a:solidFill>
              <a:schemeClr val="bg1">
                <a:lumMod val="50000"/>
              </a:schemeClr>
            </a:solidFill>
          </a:ln>
        </p:spPr>
      </p:pic>
      <p:sp>
        <p:nvSpPr>
          <p:cNvPr id="7" name="Content Placeholder 6"/>
          <p:cNvSpPr txBox="1">
            <a:spLocks/>
          </p:cNvSpPr>
          <p:nvPr/>
        </p:nvSpPr>
        <p:spPr>
          <a:xfrm>
            <a:off x="1981200" y="1447801"/>
            <a:ext cx="8229600" cy="1447800"/>
          </a:xfrm>
          <a:prstGeom prst="rect">
            <a:avLst/>
          </a:prstGeom>
        </p:spPr>
        <p:txBody>
          <a:bodyPr vert="horz" lIns="0" tIns="0" rIns="0" bIns="0" rtlCol="0">
            <a:no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5"/>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6"/>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a:t>
            </a:r>
          </a:p>
        </p:txBody>
      </p:sp>
    </p:spTree>
    <p:custDataLst>
      <p:tags r:id="rId1"/>
    </p:custDataLst>
    <p:extLst>
      <p:ext uri="{BB962C8B-B14F-4D97-AF65-F5344CB8AC3E}">
        <p14:creationId xmlns:p14="http://schemas.microsoft.com/office/powerpoint/2010/main" val="7820882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Creating Group 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73</a:t>
            </a:fld>
            <a:endParaRPr lang="en-GB" dirty="0">
              <a:solidFill>
                <a:schemeClr val="bg1"/>
              </a:solidFill>
            </a:endParaRPr>
          </a:p>
        </p:txBody>
      </p:sp>
    </p:spTree>
    <p:custDataLst>
      <p:tags r:id="rId1"/>
    </p:custDataLst>
    <p:extLst>
      <p:ext uri="{BB962C8B-B14F-4D97-AF65-F5344CB8AC3E}">
        <p14:creationId xmlns:p14="http://schemas.microsoft.com/office/powerpoint/2010/main" val="22963988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Group Authorizations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p:txBody>
          <a:bodyPr/>
          <a:lstStyle/>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A </a:t>
            </a:r>
            <a:r>
              <a:rPr lang="en-US" dirty="0"/>
              <a:t>group authorization is a way to pre-plan travel for a group and receive approval before the individual travelers make specific travel plans. </a:t>
            </a:r>
          </a:p>
          <a:p>
            <a:pPr>
              <a:buFont typeface="Wingdings" panose="05000000000000000000" pitchFamily="2" charset="2"/>
              <a:buChar char="§"/>
            </a:pPr>
            <a:r>
              <a:rPr lang="en-US" dirty="0"/>
              <a:t>Group authorizations are “parent” documents; travelers </a:t>
            </a:r>
            <a:r>
              <a:rPr lang="en-US" smtClean="0"/>
              <a:t>or arrangers create </a:t>
            </a:r>
            <a:r>
              <a:rPr lang="en-US" dirty="0"/>
              <a:t>individual reservations and travel authorizations under the group authorization once it is approved.</a:t>
            </a:r>
          </a:p>
          <a:p>
            <a:pPr>
              <a:buFont typeface="Wingdings" panose="05000000000000000000" pitchFamily="2" charset="2"/>
              <a:buChar char="§"/>
            </a:pPr>
            <a:r>
              <a:rPr lang="en-US" dirty="0"/>
              <a:t> A group authorization must include at least two travelers.  You are limited to select travelers within the same Minor Customer</a:t>
            </a:r>
            <a:r>
              <a:rPr lang="en-US" dirty="0" smtClean="0"/>
              <a:t>.</a:t>
            </a:r>
          </a:p>
          <a:p>
            <a:pPr>
              <a:buFont typeface="Wingdings" panose="05000000000000000000" pitchFamily="2" charset="2"/>
              <a:buChar char="§"/>
            </a:pPr>
            <a:r>
              <a:rPr lang="en-US" dirty="0"/>
              <a:t>The person creating the group authorization is the owner of the GA</a:t>
            </a:r>
            <a:r>
              <a:rPr lang="en-US" dirty="0" smtClean="0"/>
              <a:t>.  As </a:t>
            </a:r>
            <a:r>
              <a:rPr lang="en-US" dirty="0"/>
              <a:t>the owner of the group authorization, you may also be a traveler on the group authorization, though this is not a requirement.</a:t>
            </a:r>
          </a:p>
          <a:p>
            <a:pPr>
              <a:buFont typeface="Wingdings" panose="05000000000000000000" pitchFamily="2" charset="2"/>
              <a:buChar char="§"/>
            </a:pPr>
            <a:r>
              <a:rPr lang="en-US" dirty="0" smtClean="0"/>
              <a:t>The </a:t>
            </a:r>
            <a:r>
              <a:rPr lang="en-US" dirty="0"/>
              <a:t>GA owner is the only user that can amend or cancel a GA.</a:t>
            </a:r>
          </a:p>
          <a:p>
            <a:pPr>
              <a:buFont typeface="Wingdings" panose="05000000000000000000" pitchFamily="2" charset="2"/>
              <a:buChar char="§"/>
            </a:pPr>
            <a:endParaRPr lang="en-US" dirty="0"/>
          </a:p>
          <a:p>
            <a:pPr marL="0" indent="0">
              <a:buNone/>
            </a:pPr>
            <a:endParaRPr lang="en-US" dirty="0"/>
          </a:p>
          <a:p>
            <a:pPr>
              <a:buFont typeface="Wingdings" panose="05000000000000000000" pitchFamily="2" charset="2"/>
              <a:buChar char="§"/>
            </a:pPr>
            <a:endParaRPr lang="en-US" dirty="0">
              <a:solidFill>
                <a:srgbClr val="7F7F7F"/>
              </a:solidFill>
            </a:endParaRPr>
          </a:p>
          <a:p>
            <a:endParaRPr lang="en-US" dirty="0"/>
          </a:p>
          <a:p>
            <a:endParaRPr lang="en-US" dirty="0"/>
          </a:p>
        </p:txBody>
      </p:sp>
    </p:spTree>
    <p:custDataLst>
      <p:tags r:id="rId1"/>
    </p:custDataLst>
    <p:extLst>
      <p:ext uri="{BB962C8B-B14F-4D97-AF65-F5344CB8AC3E}">
        <p14:creationId xmlns:p14="http://schemas.microsoft.com/office/powerpoint/2010/main" val="3792071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Group Authorizations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1004316" y="1524000"/>
            <a:ext cx="5548884" cy="1779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4701076" y="3581400"/>
            <a:ext cx="6347924" cy="254380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00917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4 </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76</a:t>
            </a:fld>
            <a:endParaRPr lang="en-GB" dirty="0"/>
          </a:p>
        </p:txBody>
      </p:sp>
      <p:sp>
        <p:nvSpPr>
          <p:cNvPr id="10" name="Content Placeholder 6"/>
          <p:cNvSpPr>
            <a:spLocks noGrp="1"/>
          </p:cNvSpPr>
          <p:nvPr>
            <p:ph sz="quarter" idx="13"/>
          </p:nvPr>
        </p:nvSpPr>
        <p:spPr>
          <a:xfrm>
            <a:off x="499995" y="1460810"/>
            <a:ext cx="11481586" cy="43597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solidFill>
                  <a:srgbClr val="333F48"/>
                </a:solidFill>
                <a:latin typeface="+mn-lt"/>
              </a:rPr>
              <a:t>Create Group Authorization:</a:t>
            </a:r>
          </a:p>
          <a:p>
            <a:pPr marL="0" indent="0">
              <a:buClr>
                <a:schemeClr val="accent1"/>
              </a:buClr>
              <a:buNone/>
            </a:pPr>
            <a:r>
              <a:rPr lang="en-US" b="0" dirty="0" smtClean="0">
                <a:solidFill>
                  <a:srgbClr val="333F48"/>
                </a:solidFill>
                <a:latin typeface="+mn-lt"/>
              </a:rPr>
              <a:t>Several travelers in the Washington, DC office will be attending a travel conference together</a:t>
            </a:r>
            <a:r>
              <a:rPr lang="en-US" dirty="0" smtClean="0">
                <a:solidFill>
                  <a:srgbClr val="333F48"/>
                </a:solidFill>
                <a:latin typeface="+mn-lt"/>
              </a:rPr>
              <a:t>.  </a:t>
            </a:r>
            <a:r>
              <a:rPr lang="en-US" b="0" dirty="0" smtClean="0">
                <a:solidFill>
                  <a:srgbClr val="333F48"/>
                </a:solidFill>
                <a:latin typeface="+mn-lt"/>
              </a:rPr>
              <a:t>A group </a:t>
            </a:r>
            <a:r>
              <a:rPr lang="en-US" b="0" dirty="0">
                <a:solidFill>
                  <a:srgbClr val="333F48"/>
                </a:solidFill>
                <a:latin typeface="+mn-lt"/>
              </a:rPr>
              <a:t>authorization </a:t>
            </a:r>
            <a:r>
              <a:rPr lang="en-US" b="0" dirty="0" smtClean="0">
                <a:solidFill>
                  <a:srgbClr val="333F48"/>
                </a:solidFill>
                <a:latin typeface="+mn-lt"/>
              </a:rPr>
              <a:t>           will be created to accommodate this request. </a:t>
            </a:r>
          </a:p>
          <a:p>
            <a:pPr marL="0" indent="0">
              <a:buClr>
                <a:schemeClr val="accent1"/>
              </a:buClr>
              <a:buNone/>
            </a:pPr>
            <a:endParaRPr lang="en-US" dirty="0" smtClean="0">
              <a:solidFill>
                <a:srgbClr val="333F48"/>
              </a:solidFill>
              <a:latin typeface="+mn-lt"/>
            </a:endParaRPr>
          </a:p>
          <a:p>
            <a:pPr>
              <a:buNone/>
            </a:pPr>
            <a:r>
              <a:rPr lang="en-US" sz="1400" dirty="0" smtClean="0">
                <a:solidFill>
                  <a:srgbClr val="333F48"/>
                </a:solidFill>
                <a:latin typeface="+mn-lt"/>
              </a:rPr>
              <a:t>Basic Information</a:t>
            </a:r>
            <a:r>
              <a:rPr lang="en-US" sz="1400" b="0" dirty="0" smtClean="0">
                <a:solidFill>
                  <a:srgbClr val="333F48"/>
                </a:solidFill>
                <a:latin typeface="+mn-lt"/>
              </a:rPr>
              <a:t>  	</a:t>
            </a:r>
          </a:p>
          <a:p>
            <a:pPr>
              <a:buNone/>
            </a:pPr>
            <a:r>
              <a:rPr lang="en-US" sz="1400" b="0" dirty="0" smtClean="0">
                <a:solidFill>
                  <a:srgbClr val="333F48"/>
                </a:solidFill>
                <a:latin typeface="+mn-lt"/>
              </a:rPr>
              <a:t>Type of Travel:		Conference Attendance</a:t>
            </a:r>
          </a:p>
          <a:p>
            <a:pPr>
              <a:buNone/>
            </a:pPr>
            <a:r>
              <a:rPr lang="en-US" sz="1400" b="0" dirty="0" smtClean="0">
                <a:solidFill>
                  <a:srgbClr val="333F48"/>
                </a:solidFill>
                <a:latin typeface="+mn-lt"/>
              </a:rPr>
              <a:t>Specific Travel Purpose:	Travel Conference</a:t>
            </a:r>
            <a:endParaRPr lang="en-US" sz="1400" dirty="0" smtClean="0">
              <a:solidFill>
                <a:srgbClr val="333F48"/>
              </a:solidFill>
              <a:latin typeface="+mn-lt"/>
            </a:endParaRPr>
          </a:p>
          <a:p>
            <a:pPr>
              <a:buNone/>
            </a:pPr>
            <a:endParaRPr lang="en-US" sz="1400" b="0" dirty="0" smtClean="0">
              <a:solidFill>
                <a:srgbClr val="333F48"/>
              </a:solidFill>
              <a:latin typeface="+mn-lt"/>
            </a:endParaRPr>
          </a:p>
          <a:p>
            <a:pPr>
              <a:buNone/>
            </a:pPr>
            <a:r>
              <a:rPr lang="en-US" sz="1400" dirty="0" smtClean="0">
                <a:solidFill>
                  <a:srgbClr val="333F48"/>
                </a:solidFill>
                <a:latin typeface="+mn-lt"/>
              </a:rPr>
              <a:t>Site Details</a:t>
            </a:r>
          </a:p>
          <a:p>
            <a:pPr>
              <a:buNone/>
            </a:pPr>
            <a:r>
              <a:rPr lang="en-US" sz="1400" b="0" dirty="0" smtClean="0">
                <a:solidFill>
                  <a:srgbClr val="333F48"/>
                </a:solidFill>
                <a:latin typeface="+mn-lt"/>
              </a:rPr>
              <a:t>Destinations:		Philadelphia, PA</a:t>
            </a:r>
          </a:p>
          <a:p>
            <a:pPr>
              <a:buNone/>
            </a:pPr>
            <a:r>
              <a:rPr lang="en-US" sz="1400" b="0" dirty="0" smtClean="0">
                <a:solidFill>
                  <a:srgbClr val="333F48"/>
                </a:solidFill>
                <a:latin typeface="+mn-lt"/>
              </a:rPr>
              <a:t>Mode of Transportation:</a:t>
            </a:r>
            <a:r>
              <a:rPr lang="en-US" sz="1400" dirty="0" smtClean="0">
                <a:solidFill>
                  <a:srgbClr val="333F48"/>
                </a:solidFill>
                <a:latin typeface="+mn-lt"/>
              </a:rPr>
              <a:t>	</a:t>
            </a:r>
            <a:r>
              <a:rPr lang="en-US" sz="1400" b="0" dirty="0" smtClean="0">
                <a:solidFill>
                  <a:srgbClr val="333F48"/>
                </a:solidFill>
                <a:latin typeface="+mn-lt"/>
              </a:rPr>
              <a:t>Private Auto </a:t>
            </a:r>
          </a:p>
          <a:p>
            <a:pPr>
              <a:buNone/>
            </a:pPr>
            <a:r>
              <a:rPr lang="en-US" sz="1400" b="0" dirty="0" smtClean="0">
                <a:solidFill>
                  <a:srgbClr val="333F48"/>
                </a:solidFill>
                <a:latin typeface="+mn-lt"/>
              </a:rPr>
              <a:t>(Most travelers will be driving from the DC area.  Travelers can select a different mode of transportation when creating trip if needed.)</a:t>
            </a:r>
            <a:endParaRPr lang="en-US" sz="1400" b="0" dirty="0">
              <a:solidFill>
                <a:srgbClr val="333F48"/>
              </a:solidFill>
              <a:latin typeface="+mn-lt"/>
            </a:endParaRPr>
          </a:p>
          <a:p>
            <a:pPr>
              <a:buNone/>
            </a:pPr>
            <a:endParaRPr lang="en-US" sz="1400" dirty="0" smtClean="0">
              <a:solidFill>
                <a:srgbClr val="333F48"/>
              </a:solidFill>
              <a:latin typeface="+mn-lt"/>
            </a:endParaRPr>
          </a:p>
          <a:p>
            <a:pPr>
              <a:buNone/>
            </a:pPr>
            <a:r>
              <a:rPr lang="en-US" sz="1400" dirty="0" smtClean="0">
                <a:solidFill>
                  <a:srgbClr val="333F48"/>
                </a:solidFill>
                <a:latin typeface="+mn-lt"/>
              </a:rPr>
              <a:t>Travelers:</a:t>
            </a:r>
            <a:r>
              <a:rPr lang="en-US" sz="1400" b="0" dirty="0" smtClean="0">
                <a:solidFill>
                  <a:srgbClr val="333F48"/>
                </a:solidFill>
                <a:latin typeface="+mn-lt"/>
              </a:rPr>
              <a:t>			</a:t>
            </a:r>
          </a:p>
          <a:p>
            <a:pPr>
              <a:buNone/>
            </a:pPr>
            <a:r>
              <a:rPr lang="en-US" sz="1400" b="0" dirty="0" smtClean="0">
                <a:solidFill>
                  <a:srgbClr val="333F48"/>
                </a:solidFill>
                <a:latin typeface="+mn-lt"/>
              </a:rPr>
              <a:t>Several travelers within the same workgroup will be selected.   </a:t>
            </a:r>
          </a:p>
          <a:p>
            <a:pPr>
              <a:buNone/>
            </a:pPr>
            <a:endParaRPr lang="en-US" sz="1400" b="0" dirty="0" smtClean="0">
              <a:solidFill>
                <a:srgbClr val="333F48"/>
              </a:solidFill>
              <a:latin typeface="+mn-lt"/>
            </a:endParaRPr>
          </a:p>
          <a:p>
            <a:pPr>
              <a:buNone/>
            </a:pPr>
            <a:r>
              <a:rPr lang="en-US" sz="1400" dirty="0" smtClean="0">
                <a:solidFill>
                  <a:srgbClr val="333F48"/>
                </a:solidFill>
                <a:latin typeface="+mn-lt"/>
              </a:rPr>
              <a:t>Expense Details</a:t>
            </a:r>
            <a:r>
              <a:rPr lang="en-US" sz="1400" b="0" dirty="0" smtClean="0">
                <a:solidFill>
                  <a:srgbClr val="333F48"/>
                </a:solidFill>
                <a:latin typeface="+mn-lt"/>
              </a:rPr>
              <a:t>:</a:t>
            </a:r>
          </a:p>
          <a:p>
            <a:pPr>
              <a:buNone/>
            </a:pPr>
            <a:r>
              <a:rPr lang="en-US" sz="1400" b="0" dirty="0" smtClean="0">
                <a:solidFill>
                  <a:srgbClr val="333F48"/>
                </a:solidFill>
                <a:latin typeface="+mn-lt"/>
              </a:rPr>
              <a:t>Estimated Expenses per Traveler:	$2000</a:t>
            </a:r>
          </a:p>
          <a:p>
            <a:pPr>
              <a:buNone/>
            </a:pPr>
            <a:r>
              <a:rPr lang="en-US" sz="1400" b="0" dirty="0" smtClean="0">
                <a:solidFill>
                  <a:srgbClr val="333F48"/>
                </a:solidFill>
                <a:latin typeface="+mn-lt"/>
              </a:rPr>
              <a:t>Reimbursement Types:	 Zero Expenses (Actual Lodging or M&amp;IE will not be permitted for these trips)</a:t>
            </a:r>
          </a:p>
          <a:p>
            <a:pPr algn="r">
              <a:buNone/>
            </a:pPr>
            <a:endParaRPr lang="en-US" sz="1400" b="0" dirty="0">
              <a:solidFill>
                <a:srgbClr val="333F48"/>
              </a:solidFill>
              <a:latin typeface="+mn-lt"/>
            </a:endParaRPr>
          </a:p>
          <a:p>
            <a:pPr>
              <a:buNone/>
            </a:pPr>
            <a:endParaRPr lang="en-US" sz="1400" b="0" dirty="0" smtClean="0">
              <a:solidFill>
                <a:srgbClr val="333F48"/>
              </a:solidFill>
              <a:latin typeface="+mn-lt"/>
            </a:endParaRPr>
          </a:p>
          <a:p>
            <a:pPr>
              <a:buNone/>
            </a:pPr>
            <a:r>
              <a:rPr lang="en-US" sz="1400" b="0" dirty="0" smtClean="0">
                <a:solidFill>
                  <a:srgbClr val="333F48"/>
                </a:solidFill>
                <a:latin typeface="+mn-lt"/>
              </a:rPr>
              <a:t>		</a:t>
            </a:r>
            <a:endParaRPr lang="en-US" sz="1400" b="0" dirty="0">
              <a:solidFill>
                <a:srgbClr val="333F48"/>
              </a:solidFill>
              <a:latin typeface="+mn-lt"/>
            </a:endParaRPr>
          </a:p>
        </p:txBody>
      </p:sp>
      <p:sp>
        <p:nvSpPr>
          <p:cNvPr id="2" name="Rectangle 1"/>
          <p:cNvSpPr/>
          <p:nvPr/>
        </p:nvSpPr>
        <p:spPr>
          <a:xfrm>
            <a:off x="7656961" y="6096000"/>
            <a:ext cx="3658374" cy="292388"/>
          </a:xfrm>
          <a:prstGeom prst="rect">
            <a:avLst/>
          </a:prstGeom>
        </p:spPr>
        <p:txBody>
          <a:bodyPr wrap="none">
            <a:spAutoFit/>
          </a:bodyPr>
          <a:lstStyle/>
          <a:p>
            <a:r>
              <a:rPr lang="en-US" sz="1300" i="1" dirty="0">
                <a:solidFill>
                  <a:srgbClr val="333F48"/>
                </a:solidFill>
              </a:rPr>
              <a:t>* Instructor may adjust travel </a:t>
            </a:r>
            <a:r>
              <a:rPr lang="en-US" sz="1300" i="1" dirty="0" smtClean="0">
                <a:solidFill>
                  <a:srgbClr val="333F48"/>
                </a:solidFill>
              </a:rPr>
              <a:t>details </a:t>
            </a:r>
            <a:r>
              <a:rPr lang="en-US" sz="1300" i="1" dirty="0">
                <a:solidFill>
                  <a:srgbClr val="333F48"/>
                </a:solidFill>
              </a:rPr>
              <a:t>as needed</a:t>
            </a:r>
            <a:endParaRPr lang="en-US" sz="1300" dirty="0"/>
          </a:p>
        </p:txBody>
      </p:sp>
    </p:spTree>
    <p:custDataLst>
      <p:tags r:id="rId1"/>
    </p:custDataLst>
    <p:extLst>
      <p:ext uri="{BB962C8B-B14F-4D97-AF65-F5344CB8AC3E}">
        <p14:creationId xmlns:p14="http://schemas.microsoft.com/office/powerpoint/2010/main" val="2765499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Creating a Group Authorization</a:t>
            </a:r>
            <a:br>
              <a:rPr lang="en-US" dirty="0" smtClean="0"/>
            </a:br>
            <a:r>
              <a:rPr lang="en-US" sz="2400" dirty="0" smtClean="0">
                <a:solidFill>
                  <a:srgbClr val="7F7F7F"/>
                </a:solidFill>
              </a:rPr>
              <a:t>Step 1: Basic Information </a:t>
            </a:r>
            <a:endParaRPr lang="en-US" sz="2400" dirty="0">
              <a:solidFill>
                <a:srgbClr val="7F7F7F"/>
              </a:solidFill>
            </a:endParaRPr>
          </a:p>
        </p:txBody>
      </p:sp>
      <p:sp>
        <p:nvSpPr>
          <p:cNvPr id="3" name="Footer Placeholder 2"/>
          <p:cNvSpPr>
            <a:spLocks noGrp="1"/>
          </p:cNvSpPr>
          <p:nvPr>
            <p:ph type="ftr" sz="quarter" idx="11"/>
          </p:nvPr>
        </p:nvSpPr>
        <p:spPr/>
        <p:txBody>
          <a:bodyPr/>
          <a:lstStyle/>
          <a:p>
            <a:pPr lvl="0"/>
            <a:r>
              <a:rPr lang="en-US" noProof="0" dirty="0" smtClean="0"/>
              <a:t>© 2021 CW Government Travel, Inc                                                     </a:t>
            </a:r>
            <a:endParaRPr lang="en-US" noProof="0" dirty="0"/>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77</a:t>
            </a:fld>
            <a:endParaRPr lang="en-US" noProof="0" dirty="0"/>
          </a:p>
        </p:txBody>
      </p:sp>
      <p:pic>
        <p:nvPicPr>
          <p:cNvPr id="7" name="Content Placeholder 6"/>
          <p:cNvPicPr>
            <a:picLocks noGrp="1" noChangeAspect="1"/>
          </p:cNvPicPr>
          <p:nvPr>
            <p:ph sz="quarter" idx="13"/>
          </p:nvPr>
        </p:nvPicPr>
        <p:blipFill>
          <a:blip r:embed="rId4"/>
          <a:stretch>
            <a:fillRect/>
          </a:stretch>
        </p:blipFill>
        <p:spPr>
          <a:xfrm>
            <a:off x="601608" y="1460500"/>
            <a:ext cx="10985609"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1084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3733799" cy="5688724"/>
          </a:xfrm>
        </p:spPr>
        <p:txBody>
          <a:bodyPr anchor="ctr"/>
          <a:lstStyle/>
          <a:p>
            <a:r>
              <a:rPr lang="en-US" dirty="0" smtClean="0"/>
              <a:t>Creating a Group Authorization</a:t>
            </a:r>
            <a:br>
              <a:rPr lang="en-US" dirty="0" smtClean="0"/>
            </a:br>
            <a:r>
              <a:rPr lang="en-US" sz="2400" dirty="0" smtClean="0">
                <a:solidFill>
                  <a:srgbClr val="7F7F7F"/>
                </a:solidFill>
              </a:rPr>
              <a:t>Step 2: Site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5181600" y="520151"/>
            <a:ext cx="5562601" cy="58849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2194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Amending 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a:t>
            </a:fld>
            <a:endParaRPr lang="en-GB" dirty="0">
              <a:solidFill>
                <a:schemeClr val="bg1"/>
              </a:solidFill>
            </a:endParaRPr>
          </a:p>
        </p:txBody>
      </p:sp>
    </p:spTree>
    <p:custDataLst>
      <p:tags r:id="rId1"/>
    </p:custDataLst>
    <p:extLst>
      <p:ext uri="{BB962C8B-B14F-4D97-AF65-F5344CB8AC3E}">
        <p14:creationId xmlns:p14="http://schemas.microsoft.com/office/powerpoint/2010/main" val="37089933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Group Authorization</a:t>
            </a:r>
            <a:br>
              <a:rPr lang="en-US" dirty="0" smtClean="0"/>
            </a:br>
            <a:r>
              <a:rPr lang="en-US" sz="2400" dirty="0" smtClean="0">
                <a:solidFill>
                  <a:srgbClr val="7F7F7F"/>
                </a:solidFill>
              </a:rPr>
              <a:t>Step 3: Travelers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Content Placeholder 12"/>
          <p:cNvPicPr>
            <a:picLocks noGrp="1" noChangeAspect="1"/>
          </p:cNvPicPr>
          <p:nvPr>
            <p:ph sz="quarter" idx="13"/>
          </p:nvPr>
        </p:nvPicPr>
        <p:blipFill>
          <a:blip r:embed="rId4"/>
          <a:stretch>
            <a:fillRect/>
          </a:stretch>
        </p:blipFill>
        <p:spPr>
          <a:xfrm>
            <a:off x="1861504" y="1512887"/>
            <a:ext cx="846581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656228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Group Authorization</a:t>
            </a:r>
            <a:br>
              <a:rPr lang="en-US" dirty="0" smtClean="0"/>
            </a:br>
            <a:r>
              <a:rPr lang="en-US" sz="2400" dirty="0" smtClean="0">
                <a:solidFill>
                  <a:srgbClr val="7F7F7F"/>
                </a:solidFill>
              </a:rPr>
              <a:t>Step 4: Expense Details </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192125" y="1460500"/>
            <a:ext cx="780457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745717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Group Authorization</a:t>
            </a:r>
            <a:br>
              <a:rPr lang="en-US" dirty="0"/>
            </a:br>
            <a:r>
              <a:rPr lang="en-US" sz="2400" dirty="0" smtClean="0">
                <a:solidFill>
                  <a:srgbClr val="7F7F7F"/>
                </a:solidFill>
              </a:rPr>
              <a:t>Step 5: Accounting</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120913" y="1460500"/>
            <a:ext cx="794700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73549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Group Authorization</a:t>
            </a:r>
            <a:br>
              <a:rPr lang="en-US" dirty="0" smtClean="0"/>
            </a:br>
            <a:r>
              <a:rPr lang="en-US" sz="2400" dirty="0" smtClean="0">
                <a:solidFill>
                  <a:srgbClr val="7F7F7F"/>
                </a:solidFill>
              </a:rPr>
              <a:t>Step 6: Summary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964204" y="1512887"/>
            <a:ext cx="826041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280364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smtClean="0"/>
              <a:t>Creating a Group Authorization</a:t>
            </a:r>
            <a:br>
              <a:rPr lang="en-US" sz="4400" dirty="0" smtClean="0"/>
            </a:br>
            <a:r>
              <a:rPr lang="en-US" sz="2700" dirty="0" smtClean="0">
                <a:solidFill>
                  <a:srgbClr val="7F7F7F"/>
                </a:solidFill>
              </a:rPr>
              <a:t>Other Actions</a:t>
            </a:r>
            <a:endParaRPr lang="en-US" sz="27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83</a:t>
            </a:fld>
            <a:endParaRPr lang="en-GB" dirty="0"/>
          </a:p>
        </p:txBody>
      </p:sp>
      <p:pic>
        <p:nvPicPr>
          <p:cNvPr id="11" name="Content Placeholder 44" descr="OtherActionsAuth.png"/>
          <p:cNvPicPr>
            <a:picLocks noGrp="1" noChangeAspect="1"/>
          </p:cNvPicPr>
          <p:nvPr>
            <p:ph sz="quarter" idx="13"/>
          </p:nvPr>
        </p:nvPicPr>
        <p:blipFill>
          <a:blip r:embed="rId4" cstate="print"/>
          <a:stretch>
            <a:fillRect/>
          </a:stretch>
        </p:blipFill>
        <p:spPr>
          <a:xfrm>
            <a:off x="5179934" y="2650871"/>
            <a:ext cx="1828958" cy="2202371"/>
          </a:xfrm>
          <a:ln w="57150">
            <a:solidFill>
              <a:schemeClr val="accent4"/>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3756688808"/>
              </p:ext>
            </p:extLst>
          </p:nvPr>
        </p:nvGraphicFramePr>
        <p:xfrm>
          <a:off x="4724400" y="1652557"/>
          <a:ext cx="6811361" cy="3986243"/>
        </p:xfrm>
        <a:graphic>
          <a:graphicData uri="http://schemas.openxmlformats.org/drawingml/2006/table">
            <a:tbl>
              <a:tblPr firstRow="1" bandRow="1">
                <a:tableStyleId>{00A15C55-8517-42AA-B614-E9B94910E393}</a:tableStyleId>
              </a:tblPr>
              <a:tblGrid>
                <a:gridCol w="2815363">
                  <a:extLst>
                    <a:ext uri="{9D8B030D-6E8A-4147-A177-3AD203B41FA5}">
                      <a16:colId xmlns:a16="http://schemas.microsoft.com/office/drawing/2014/main" val="20000"/>
                    </a:ext>
                  </a:extLst>
                </a:gridCol>
                <a:gridCol w="3995998">
                  <a:extLst>
                    <a:ext uri="{9D8B030D-6E8A-4147-A177-3AD203B41FA5}">
                      <a16:colId xmlns:a16="http://schemas.microsoft.com/office/drawing/2014/main" val="20001"/>
                    </a:ext>
                  </a:extLst>
                </a:gridCol>
              </a:tblGrid>
              <a:tr h="380193">
                <a:tc>
                  <a:txBody>
                    <a:bodyPr/>
                    <a:lstStyle/>
                    <a:p>
                      <a:r>
                        <a:rPr lang="en-US" sz="1800" dirty="0" smtClean="0"/>
                        <a:t>Other</a:t>
                      </a:r>
                      <a:r>
                        <a:rPr lang="en-US" sz="1800" baseline="0" dirty="0" smtClean="0"/>
                        <a:t> Actions</a:t>
                      </a:r>
                      <a:endParaRPr lang="en-US" sz="1800" b="0" dirty="0">
                        <a:latin typeface="+mn-lt"/>
                        <a:cs typeface="Arial" pitchFamily="34" charset="0"/>
                      </a:endParaRPr>
                    </a:p>
                  </a:txBody>
                  <a:tcPr/>
                </a:tc>
                <a:tc>
                  <a:txBody>
                    <a:bodyPr/>
                    <a:lstStyle/>
                    <a:p>
                      <a:r>
                        <a:rPr lang="en-US" sz="1800" dirty="0" smtClean="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482003">
                <a:tc>
                  <a:txBody>
                    <a:bodyPr/>
                    <a:lstStyle/>
                    <a:p>
                      <a:pPr algn="l"/>
                      <a:r>
                        <a:rPr lang="en-US" sz="1600" dirty="0" smtClean="0"/>
                        <a:t>Remarks</a:t>
                      </a:r>
                      <a:endParaRPr lang="en-US" sz="16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dirty="0" smtClean="0"/>
                        <a:t>Review or add remarks to the authorization</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456234">
                <a:tc>
                  <a:txBody>
                    <a:bodyPr/>
                    <a:lstStyle/>
                    <a:p>
                      <a:pPr algn="l"/>
                      <a:r>
                        <a:rPr lang="en-US" sz="1600" dirty="0" smtClean="0"/>
                        <a:t>Attachments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View or add receipts or other documents to the GA.</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518558">
                <a:tc>
                  <a:txBody>
                    <a:bodyPr/>
                    <a:lstStyle/>
                    <a:p>
                      <a:pPr algn="l"/>
                      <a:r>
                        <a:rPr lang="en-US" sz="1600" dirty="0" smtClean="0"/>
                        <a:t>Printable Group Authorization</a:t>
                      </a:r>
                      <a:endParaRPr lang="en-US" sz="1600" b="0" dirty="0" smtClean="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View or print the GA.</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466610">
                <a:tc>
                  <a:txBody>
                    <a:bodyPr/>
                    <a:lstStyle/>
                    <a:p>
                      <a:pPr lvl="0" algn="l"/>
                      <a:r>
                        <a:rPr lang="en-US" sz="1600" dirty="0" smtClean="0"/>
                        <a:t>View History</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View history for the GA.</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456234">
                <a:tc>
                  <a:txBody>
                    <a:bodyPr/>
                    <a:lstStyle/>
                    <a:p>
                      <a:pPr marL="0" lvl="0" algn="l" defTabSz="914446" rtl="0" eaLnBrk="1" latinLnBrk="0" hangingPunct="1"/>
                      <a:r>
                        <a:rPr lang="en-US" sz="1600" kern="1200" dirty="0" smtClean="0">
                          <a:solidFill>
                            <a:schemeClr val="dk1"/>
                          </a:solidFill>
                          <a:latin typeface="+mn-lt"/>
                          <a:ea typeface="+mn-ea"/>
                          <a:cs typeface="+mn-cs"/>
                        </a:rPr>
                        <a:t>View Routing Path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solidFill>
                            <a:schemeClr val="dk1"/>
                          </a:solidFill>
                          <a:latin typeface="+mn-lt"/>
                          <a:ea typeface="+mn-ea"/>
                          <a:cs typeface="+mn-cs"/>
                        </a:rPr>
                        <a:t>View the</a:t>
                      </a:r>
                      <a:r>
                        <a:rPr lang="en-US" sz="1600" kern="0" baseline="0" dirty="0" smtClean="0">
                          <a:solidFill>
                            <a:schemeClr val="dk1"/>
                          </a:solidFill>
                          <a:latin typeface="+mn-lt"/>
                          <a:ea typeface="+mn-ea"/>
                          <a:cs typeface="+mn-cs"/>
                        </a:rPr>
                        <a:t> group</a:t>
                      </a:r>
                      <a:r>
                        <a:rPr lang="en-US" sz="1600" kern="0" dirty="0" smtClean="0">
                          <a:solidFill>
                            <a:schemeClr val="dk1"/>
                          </a:solidFill>
                          <a:latin typeface="+mn-lt"/>
                          <a:ea typeface="+mn-ea"/>
                          <a:cs typeface="+mn-cs"/>
                        </a:rPr>
                        <a:t> authorizations routing path.  Available once the authorization is sent for approval</a:t>
                      </a:r>
                    </a:p>
                  </a:txBody>
                  <a:tcPr anchor="ctr"/>
                </a:tc>
                <a:extLst>
                  <a:ext uri="{0D108BD9-81ED-4DB2-BD59-A6C34878D82A}">
                    <a16:rowId xmlns:a16="http://schemas.microsoft.com/office/drawing/2014/main" val="2706688278"/>
                  </a:ext>
                </a:extLst>
              </a:tr>
              <a:tr h="456234">
                <a:tc>
                  <a:txBody>
                    <a:bodyPr/>
                    <a:lstStyle/>
                    <a:p>
                      <a:pPr lvl="0" algn="l"/>
                      <a:r>
                        <a:rPr lang="en-US" sz="1600" dirty="0" smtClean="0"/>
                        <a:t>View Routing History</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Displays an audit trail of routing events for the GA.</a:t>
                      </a:r>
                      <a:endParaRPr lang="en-US" sz="1600" b="0" kern="0" dirty="0" smtClean="0">
                        <a:solidFill>
                          <a:srgbClr val="00467F"/>
                        </a:solidFill>
                        <a:latin typeface="+mn-lt"/>
                      </a:endParaRPr>
                    </a:p>
                  </a:txBody>
                  <a:tcPr anchor="ctr"/>
                </a:tc>
                <a:extLst>
                  <a:ext uri="{0D108BD9-81ED-4DB2-BD59-A6C34878D82A}">
                    <a16:rowId xmlns:a16="http://schemas.microsoft.com/office/drawing/2014/main" val="10010"/>
                  </a:ext>
                </a:extLst>
              </a:tr>
            </a:tbl>
          </a:graphicData>
        </a:graphic>
      </p:graphicFrame>
      <p:sp>
        <p:nvSpPr>
          <p:cNvPr id="2" name="TextBox 1"/>
          <p:cNvSpPr txBox="1"/>
          <p:nvPr/>
        </p:nvSpPr>
        <p:spPr>
          <a:xfrm>
            <a:off x="533400" y="1652557"/>
            <a:ext cx="3581400" cy="3986243"/>
          </a:xfrm>
          <a:prstGeom prst="rect">
            <a:avLst/>
          </a:prstGeom>
          <a:noFill/>
        </p:spPr>
        <p:txBody>
          <a:bodyPr wrap="square" lIns="0" tIns="0" rIns="0" bIns="0" rtlCol="0" anchor="ctr">
            <a:noAutofit/>
          </a:bodyPr>
          <a:lstStyle/>
          <a:p>
            <a:r>
              <a:rPr lang="en-US" sz="2000" b="1" dirty="0" smtClean="0"/>
              <a:t>Others Actions are links to functions that are not part of the basic authorization workflow.  </a:t>
            </a:r>
          </a:p>
          <a:p>
            <a:endParaRPr lang="en-US" sz="2000" b="1" dirty="0"/>
          </a:p>
          <a:p>
            <a:r>
              <a:rPr lang="en-US" sz="2000" b="1" dirty="0" smtClean="0"/>
              <a:t>Located to the left in the navigation pane, the available actions vary depending where you are in the authorization creation process. </a:t>
            </a:r>
          </a:p>
        </p:txBody>
      </p:sp>
    </p:spTree>
    <p:custDataLst>
      <p:tags r:id="rId1"/>
    </p:custDataLst>
    <p:extLst>
      <p:ext uri="{BB962C8B-B14F-4D97-AF65-F5344CB8AC3E}">
        <p14:creationId xmlns:p14="http://schemas.microsoft.com/office/powerpoint/2010/main" val="1812245250"/>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smtClean="0"/>
              <a:t>Creating a Group Authorization</a:t>
            </a:r>
            <a:r>
              <a:rPr lang="en-US" dirty="0" smtClean="0"/>
              <a:t/>
            </a:r>
            <a:br>
              <a:rPr lang="en-US" dirty="0" smtClean="0"/>
            </a:br>
            <a:r>
              <a:rPr lang="en-US" sz="2700" dirty="0" smtClean="0">
                <a:solidFill>
                  <a:srgbClr val="7F7F7F"/>
                </a:solidFill>
              </a:rPr>
              <a:t>Extras</a:t>
            </a:r>
            <a:endParaRPr lang="en-US" sz="2700" dirty="0">
              <a:solidFill>
                <a:srgbClr val="7F7F7F"/>
              </a:solidFill>
            </a:endParaRPr>
          </a:p>
        </p:txBody>
      </p:sp>
      <p:sp>
        <p:nvSpPr>
          <p:cNvPr id="9" name="Footer Placeholder 8"/>
          <p:cNvSpPr>
            <a:spLocks noGrp="1"/>
          </p:cNvSpPr>
          <p:nvPr>
            <p:ph type="ftr" sz="quarter" idx="11"/>
          </p:nvPr>
        </p:nvSpPr>
        <p:spPr/>
        <p:txBody>
          <a:bodyPr/>
          <a:lstStyle/>
          <a:p>
            <a:r>
              <a:rPr lang="en-US" dirty="0" smtClean="0"/>
              <a:t>© 2021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84</a:t>
            </a:fld>
            <a:endParaRPr lang="en-GB" dirty="0"/>
          </a:p>
        </p:txBody>
      </p:sp>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1383069619"/>
              </p:ext>
            </p:extLst>
          </p:nvPr>
        </p:nvGraphicFramePr>
        <p:xfrm>
          <a:off x="4876799" y="2364545"/>
          <a:ext cx="6811361" cy="2609181"/>
        </p:xfrm>
        <a:graphic>
          <a:graphicData uri="http://schemas.openxmlformats.org/drawingml/2006/table">
            <a:tbl>
              <a:tblPr firstRow="1" bandRow="1">
                <a:tableStyleId>{00A15C55-8517-42AA-B614-E9B94910E393}</a:tableStyleId>
              </a:tblPr>
              <a:tblGrid>
                <a:gridCol w="2633726">
                  <a:extLst>
                    <a:ext uri="{9D8B030D-6E8A-4147-A177-3AD203B41FA5}">
                      <a16:colId xmlns:a16="http://schemas.microsoft.com/office/drawing/2014/main" val="20000"/>
                    </a:ext>
                  </a:extLst>
                </a:gridCol>
                <a:gridCol w="4177635">
                  <a:extLst>
                    <a:ext uri="{9D8B030D-6E8A-4147-A177-3AD203B41FA5}">
                      <a16:colId xmlns:a16="http://schemas.microsoft.com/office/drawing/2014/main" val="20001"/>
                    </a:ext>
                  </a:extLst>
                </a:gridCol>
              </a:tblGrid>
              <a:tr h="595407">
                <a:tc>
                  <a:txBody>
                    <a:bodyPr/>
                    <a:lstStyle/>
                    <a:p>
                      <a:r>
                        <a:rPr lang="en-US" sz="1800" dirty="0" smtClean="0"/>
                        <a:t>Extras</a:t>
                      </a:r>
                      <a:endParaRPr lang="en-US" sz="1800" b="0" dirty="0">
                        <a:latin typeface="+mn-lt"/>
                        <a:cs typeface="Arial" pitchFamily="34" charset="0"/>
                      </a:endParaRPr>
                    </a:p>
                  </a:txBody>
                  <a:tcPr/>
                </a:tc>
                <a:tc>
                  <a:txBody>
                    <a:bodyPr/>
                    <a:lstStyle/>
                    <a:p>
                      <a:r>
                        <a:rPr lang="en-US" sz="1800" dirty="0" smtClean="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595407">
                <a:tc>
                  <a:txBody>
                    <a:bodyPr/>
                    <a:lstStyle/>
                    <a:p>
                      <a:pPr algn="l"/>
                      <a:r>
                        <a:rPr lang="en-US" sz="1600" dirty="0" smtClean="0"/>
                        <a:t>Group Authorization List</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Returns to</a:t>
                      </a:r>
                      <a:r>
                        <a:rPr lang="en-US" sz="1600" kern="0" baseline="0" dirty="0" smtClean="0"/>
                        <a:t> o</a:t>
                      </a:r>
                      <a:r>
                        <a:rPr lang="en-US" sz="1600" kern="0" dirty="0" smtClean="0"/>
                        <a:t>pen authorization</a:t>
                      </a:r>
                      <a:r>
                        <a:rPr lang="en-US" sz="1600" kern="0" baseline="0" dirty="0" smtClean="0"/>
                        <a:t> list</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595407">
                <a:tc>
                  <a:txBody>
                    <a:bodyPr/>
                    <a:lstStyle/>
                    <a:p>
                      <a:pPr lvl="0" algn="l"/>
                      <a:r>
                        <a:rPr lang="en-US" sz="1600" dirty="0" smtClean="0"/>
                        <a:t>Delete Group Authorization</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Removes the open authorization</a:t>
                      </a:r>
                      <a:endParaRPr lang="en-US" sz="1600" b="0" dirty="0" smtClean="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558115">
                <a:tc>
                  <a:txBody>
                    <a:bodyPr/>
                    <a:lstStyle/>
                    <a:p>
                      <a:pPr lvl="0" algn="l"/>
                      <a:r>
                        <a:rPr lang="en-US" sz="1600" dirty="0" smtClean="0"/>
                        <a:t>Printable Profile</a:t>
                      </a:r>
                      <a:endParaRPr lang="en-US" sz="1600" b="0" dirty="0" smtClean="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t>Displays your profile and a printable version of your profile appears in a new browser window.</a:t>
                      </a:r>
                      <a:endParaRPr lang="en-US" sz="1600" b="0" kern="0" dirty="0" smtClean="0">
                        <a:solidFill>
                          <a:srgbClr val="00467F"/>
                        </a:solidFill>
                        <a:latin typeface="+mn-lt"/>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609600" y="2364545"/>
            <a:ext cx="3352800" cy="2609182"/>
          </a:xfrm>
          <a:prstGeom prst="rect">
            <a:avLst/>
          </a:prstGeom>
          <a:noFill/>
        </p:spPr>
        <p:txBody>
          <a:bodyPr wrap="square" lIns="0" tIns="0" rIns="0" bIns="0" rtlCol="0" anchor="ctr">
            <a:noAutofit/>
          </a:bodyPr>
          <a:lstStyle/>
          <a:p>
            <a:r>
              <a:rPr lang="en-US" b="1" dirty="0" smtClean="0"/>
              <a:t>Just below the Other Actions menu, the Extras section provides quick access to additional actions.  </a:t>
            </a:r>
          </a:p>
          <a:p>
            <a:endParaRPr lang="en-US" b="1" dirty="0"/>
          </a:p>
          <a:p>
            <a:r>
              <a:rPr lang="en-US" b="1" dirty="0" smtClean="0"/>
              <a:t>Common Extras links include leaving the workflow to view a document list or deleting the current document.  </a:t>
            </a:r>
            <a:endParaRPr lang="en-US" b="1" dirty="0"/>
          </a:p>
        </p:txBody>
      </p:sp>
    </p:spTree>
    <p:custDataLst>
      <p:tags r:id="rId1"/>
    </p:custDataLst>
    <p:extLst>
      <p:ext uri="{BB962C8B-B14F-4D97-AF65-F5344CB8AC3E}">
        <p14:creationId xmlns:p14="http://schemas.microsoft.com/office/powerpoint/2010/main" val="1492252515"/>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Group Authorization</a:t>
            </a:r>
            <a:br>
              <a:rPr lang="en-US" dirty="0" smtClean="0"/>
            </a:br>
            <a:r>
              <a:rPr lang="en-US" sz="2400" dirty="0" smtClean="0">
                <a:solidFill>
                  <a:srgbClr val="7F7F7F"/>
                </a:solidFill>
              </a:rPr>
              <a:t>Send to Approver</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1951984" y="1460500"/>
            <a:ext cx="828485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005936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Amending Group Authorizations</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86</a:t>
            </a:fld>
            <a:endParaRPr lang="en-GB" dirty="0">
              <a:solidFill>
                <a:schemeClr val="bg1"/>
              </a:solidFill>
            </a:endParaRPr>
          </a:p>
        </p:txBody>
      </p:sp>
    </p:spTree>
    <p:custDataLst>
      <p:tags r:id="rId1"/>
    </p:custDataLst>
    <p:extLst>
      <p:ext uri="{BB962C8B-B14F-4D97-AF65-F5344CB8AC3E}">
        <p14:creationId xmlns:p14="http://schemas.microsoft.com/office/powerpoint/2010/main" val="40582777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 Group Authorization</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2378481"/>
            <a:ext cx="11188700" cy="275191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03238" y="1341813"/>
            <a:ext cx="10958966" cy="923330"/>
          </a:xfrm>
          <a:prstGeom prst="rect">
            <a:avLst/>
          </a:prstGeom>
        </p:spPr>
        <p:txBody>
          <a:bodyPr wrap="square">
            <a:spAutoFit/>
          </a:bodyPr>
          <a:lstStyle/>
          <a:p>
            <a:r>
              <a:rPr lang="en-US" b="1" dirty="0"/>
              <a:t>After the group authorization is approved, the owner of the </a:t>
            </a:r>
            <a:r>
              <a:rPr lang="en-US" b="1" dirty="0" smtClean="0"/>
              <a:t>group authorization </a:t>
            </a:r>
            <a:r>
              <a:rPr lang="en-US" b="1" dirty="0"/>
              <a:t>can amend </a:t>
            </a:r>
            <a:r>
              <a:rPr lang="en-US" b="1" dirty="0" smtClean="0"/>
              <a:t>the </a:t>
            </a:r>
            <a:r>
              <a:rPr lang="en-US" b="1" dirty="0"/>
              <a:t>group </a:t>
            </a:r>
            <a:r>
              <a:rPr lang="en-US" b="1" dirty="0" smtClean="0"/>
              <a:t>authorization.</a:t>
            </a:r>
            <a:endParaRPr lang="en-US" b="1" dirty="0"/>
          </a:p>
          <a:p>
            <a:endParaRPr lang="en-US" dirty="0">
              <a:cs typeface="Arial" pitchFamily="34" charset="0"/>
            </a:endParaRPr>
          </a:p>
        </p:txBody>
      </p:sp>
    </p:spTree>
    <p:custDataLst>
      <p:tags r:id="rId1"/>
    </p:custDataLst>
    <p:extLst>
      <p:ext uri="{BB962C8B-B14F-4D97-AF65-F5344CB8AC3E}">
        <p14:creationId xmlns:p14="http://schemas.microsoft.com/office/powerpoint/2010/main" val="1974583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Dashboard</a:t>
            </a:r>
            <a:endParaRPr lang="en-US" sz="28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05000" y="2104418"/>
            <a:ext cx="7880723" cy="412432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33400" y="1391214"/>
            <a:ext cx="10820400" cy="646331"/>
          </a:xfrm>
          <a:prstGeom prst="rect">
            <a:avLst/>
          </a:prstGeom>
        </p:spPr>
        <p:txBody>
          <a:bodyPr wrap="square">
            <a:spAutoFit/>
          </a:bodyPr>
          <a:lstStyle/>
          <a:p>
            <a:r>
              <a:rPr lang="en-US" b="1" dirty="0">
                <a:cs typeface="Arial" pitchFamily="34" charset="0"/>
              </a:rPr>
              <a:t>The Group Authorization Dashboard shows the Travelers for this GA and allows you to take additional actions.  </a:t>
            </a:r>
          </a:p>
        </p:txBody>
      </p:sp>
    </p:spTree>
    <p:custDataLst>
      <p:tags r:id="rId1"/>
    </p:custDataLst>
    <p:extLst>
      <p:ext uri="{BB962C8B-B14F-4D97-AF65-F5344CB8AC3E}">
        <p14:creationId xmlns:p14="http://schemas.microsoft.com/office/powerpoint/2010/main" val="385358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Authorizations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Rectangle 6"/>
          <p:cNvSpPr/>
          <p:nvPr/>
        </p:nvSpPr>
        <p:spPr>
          <a:xfrm>
            <a:off x="318516" y="1600200"/>
            <a:ext cx="10882884" cy="3046988"/>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333F48"/>
                </a:solidFill>
                <a:cs typeface="Arial" pitchFamily="34" charset="0"/>
              </a:rPr>
              <a:t>Once a trip is approved, an amendment needs to be created if the travel dates or location changes, or if additional funding needs to be added to the trip.    </a:t>
            </a:r>
            <a:endParaRPr lang="en-US" sz="2400" b="1" dirty="0" smtClean="0">
              <a:solidFill>
                <a:srgbClr val="333F48"/>
              </a:solidFill>
              <a:cs typeface="Arial" pitchFamily="34" charset="0"/>
            </a:endParaRPr>
          </a:p>
          <a:p>
            <a:endParaRPr lang="en-US" sz="2400" b="1" dirty="0">
              <a:solidFill>
                <a:srgbClr val="333F48"/>
              </a:solidFill>
              <a:cs typeface="Arial" pitchFamily="34" charset="0"/>
            </a:endParaRPr>
          </a:p>
          <a:p>
            <a:pPr marL="285750" indent="-285750">
              <a:buFont typeface="Arial" panose="020B0604020202020204" pitchFamily="34" charset="0"/>
              <a:buChar char="•"/>
            </a:pPr>
            <a:r>
              <a:rPr lang="en-US" sz="2400" b="1" dirty="0" smtClean="0"/>
              <a:t>Most changes to an approved authorization requires </a:t>
            </a:r>
            <a:r>
              <a:rPr lang="en-US" sz="2400" b="1" dirty="0"/>
              <a:t>approval. </a:t>
            </a:r>
            <a:r>
              <a:rPr lang="en-US" sz="2400" b="1" dirty="0" smtClean="0"/>
              <a:t> </a:t>
            </a:r>
          </a:p>
          <a:p>
            <a:endParaRPr lang="en-US" sz="2400" b="1" dirty="0"/>
          </a:p>
          <a:p>
            <a:pPr marL="285750" indent="-285750">
              <a:buFont typeface="Arial" panose="020B0604020202020204" pitchFamily="34" charset="0"/>
              <a:buChar char="•"/>
            </a:pPr>
            <a:r>
              <a:rPr lang="en-US" sz="2400" b="1" dirty="0" smtClean="0"/>
              <a:t>If you make limited changes to the authorization such as returning a day early, the amended authorization will be automatically approved. </a:t>
            </a:r>
            <a:endParaRPr lang="en-US" b="1" dirty="0">
              <a:solidFill>
                <a:srgbClr val="333F48"/>
              </a:solidFill>
              <a:cs typeface="Arial" pitchFamily="34" charset="0"/>
            </a:endParaRPr>
          </a:p>
        </p:txBody>
      </p:sp>
    </p:spTree>
    <p:custDataLst>
      <p:tags r:id="rId1"/>
    </p:custDataLst>
    <p:extLst>
      <p:ext uri="{BB962C8B-B14F-4D97-AF65-F5344CB8AC3E}">
        <p14:creationId xmlns:p14="http://schemas.microsoft.com/office/powerpoint/2010/main" val="35131199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35683" y="1497294"/>
            <a:ext cx="8123809" cy="45142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4275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 Group Authorization</a:t>
            </a:r>
            <a:r>
              <a:rPr lang="en-US" sz="3800" dirty="0" smtClean="0"/>
              <a:t/>
            </a:r>
            <a:br>
              <a:rPr lang="en-US" sz="3800" dirty="0" smtClean="0"/>
            </a:br>
            <a:r>
              <a:rPr lang="en-US" sz="2400" dirty="0" smtClean="0">
                <a:solidFill>
                  <a:srgbClr val="7F7F7F"/>
                </a:solidFill>
              </a:rPr>
              <a:t>Step 1: Basic Information</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26" name="Picture 2" descr="C:\Users\ucam220\AppData\Local\Temp\SNAGHTML4ec3ba1.PN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621397" y="1759199"/>
            <a:ext cx="10952381" cy="3990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611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Step 2: </a:t>
            </a:r>
            <a:r>
              <a:rPr lang="en-US" sz="2400" dirty="0">
                <a:solidFill>
                  <a:srgbClr val="7F7F7F"/>
                </a:solidFill>
              </a:rPr>
              <a:t>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3589552" y="1463675"/>
            <a:ext cx="5016072"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06214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Step 3: Travelers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727932"/>
            <a:ext cx="11188700" cy="405301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046176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Step 4: Expense Details</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1721397" y="1906818"/>
            <a:ext cx="8752381" cy="369523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764034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Step 5: </a:t>
            </a:r>
            <a:r>
              <a:rPr lang="en-US" sz="2400" dirty="0">
                <a:solidFill>
                  <a:srgbClr val="7F7F7F"/>
                </a:solidFill>
              </a:rPr>
              <a:t>GA </a:t>
            </a:r>
            <a:r>
              <a:rPr lang="en-US" sz="2400" dirty="0" smtClean="0">
                <a:solidFill>
                  <a:srgbClr val="7F7F7F"/>
                </a:solidFill>
              </a:rPr>
              <a:t>Accounting</a:t>
            </a:r>
            <a:endParaRPr lang="en-US" sz="2400" dirty="0">
              <a:solidFill>
                <a:srgbClr val="7F7F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3238" y="1685481"/>
            <a:ext cx="11188700" cy="41379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793105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Step 6: Summary</a:t>
            </a:r>
            <a:endParaRPr lang="en-US" sz="2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1597737" y="1463675"/>
            <a:ext cx="8999701"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023652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Amending a Group Authorization</a:t>
            </a:r>
            <a:br>
              <a:rPr lang="en-US" dirty="0" smtClean="0"/>
            </a:br>
            <a:r>
              <a:rPr lang="en-US" sz="2400" dirty="0" smtClean="0">
                <a:solidFill>
                  <a:srgbClr val="7F7F7F"/>
                </a:solidFill>
              </a:rPr>
              <a:t>Send to Approver and 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33F48"/>
                </a:solidFill>
                <a:effectLst/>
                <a:uLnTx/>
                <a:uFillTx/>
                <a:latin typeface="Arial"/>
                <a:ea typeface="+mn-ea"/>
                <a:cs typeface="+mn-cs"/>
              </a:rPr>
              <a:t>© 2021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2664254" y="1497294"/>
            <a:ext cx="6866667" cy="45142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69701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Creating Trip from Group Authorization</a:t>
            </a:r>
            <a:endParaRPr lang="en-US" sz="8000" dirty="0"/>
          </a:p>
        </p:txBody>
      </p:sp>
      <p:sp>
        <p:nvSpPr>
          <p:cNvPr id="13" name="Footer Placeholder 7"/>
          <p:cNvSpPr>
            <a:spLocks noGrp="1"/>
          </p:cNvSpPr>
          <p:nvPr>
            <p:ph type="ftr" sz="quarter" idx="11"/>
          </p:nvPr>
        </p:nvSpPr>
        <p:spPr/>
        <p:txBody>
          <a:bodyPr/>
          <a:lstStyle/>
          <a:p>
            <a:r>
              <a:rPr lang="en-US" dirty="0" smtClean="0">
                <a:solidFill>
                  <a:schemeClr val="bg1"/>
                </a:solidFill>
              </a:rPr>
              <a:t>© 2021 CW Government Travel, Inc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97</a:t>
            </a:fld>
            <a:endParaRPr lang="en-GB" dirty="0">
              <a:solidFill>
                <a:schemeClr val="bg1"/>
              </a:solidFill>
            </a:endParaRPr>
          </a:p>
        </p:txBody>
      </p:sp>
    </p:spTree>
    <p:custDataLst>
      <p:tags r:id="rId1"/>
    </p:custDataLst>
    <p:extLst>
      <p:ext uri="{BB962C8B-B14F-4D97-AF65-F5344CB8AC3E}">
        <p14:creationId xmlns:p14="http://schemas.microsoft.com/office/powerpoint/2010/main" val="8484815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5</a:t>
            </a:r>
            <a:endParaRPr lang="en-US" dirty="0"/>
          </a:p>
        </p:txBody>
      </p:sp>
      <p:sp>
        <p:nvSpPr>
          <p:cNvPr id="7" name="Footer Placeholder 6"/>
          <p:cNvSpPr>
            <a:spLocks noGrp="1"/>
          </p:cNvSpPr>
          <p:nvPr>
            <p:ph type="ftr" sz="quarter" idx="11"/>
          </p:nvPr>
        </p:nvSpPr>
        <p:spPr/>
        <p:txBody>
          <a:bodyPr/>
          <a:lstStyle/>
          <a:p>
            <a:r>
              <a:rPr lang="en-US" dirty="0" smtClean="0"/>
              <a:t>© 2021 CW Government Travel, Inc.                                                     </a:t>
            </a: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98</a:t>
            </a:fld>
            <a:endParaRPr lang="en-GB" dirty="0"/>
          </a:p>
        </p:txBody>
      </p:sp>
      <p:sp>
        <p:nvSpPr>
          <p:cNvPr id="10" name="Content Placeholder 6"/>
          <p:cNvSpPr>
            <a:spLocks noGrp="1"/>
          </p:cNvSpPr>
          <p:nvPr>
            <p:ph sz="quarter" idx="13"/>
          </p:nvPr>
        </p:nvSpPr>
        <p:spPr>
          <a:xfrm>
            <a:off x="499392" y="1143000"/>
            <a:ext cx="11482189" cy="571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500" dirty="0" smtClean="0">
                <a:solidFill>
                  <a:srgbClr val="333F48"/>
                </a:solidFill>
                <a:latin typeface="+mn-lt"/>
              </a:rPr>
              <a:t>Create Trip from Approved Group Authorization</a:t>
            </a:r>
          </a:p>
          <a:p>
            <a:pPr marL="0" indent="0">
              <a:buClr>
                <a:schemeClr val="accent1"/>
              </a:buClr>
              <a:buNone/>
            </a:pPr>
            <a:r>
              <a:rPr lang="en-US" sz="1500" b="0" dirty="0" smtClean="0">
                <a:solidFill>
                  <a:srgbClr val="333F48"/>
                </a:solidFill>
                <a:latin typeface="+mn-lt"/>
              </a:rPr>
              <a:t>The group authorization has been approved for the upcoming travel conference  The </a:t>
            </a:r>
            <a:r>
              <a:rPr lang="en-US" sz="1500" b="0" dirty="0">
                <a:solidFill>
                  <a:srgbClr val="333F48"/>
                </a:solidFill>
                <a:latin typeface="+mn-lt"/>
              </a:rPr>
              <a:t>traveler </a:t>
            </a:r>
            <a:r>
              <a:rPr lang="en-US" sz="1500" b="0" dirty="0" smtClean="0">
                <a:solidFill>
                  <a:srgbClr val="333F48"/>
                </a:solidFill>
                <a:latin typeface="+mn-lt"/>
              </a:rPr>
              <a:t>is driving their POV from            </a:t>
            </a:r>
            <a:r>
              <a:rPr lang="en-US" sz="1500" b="0" u="sng" dirty="0" smtClean="0">
                <a:solidFill>
                  <a:srgbClr val="333F48"/>
                </a:solidFill>
                <a:latin typeface="+mn-lt"/>
              </a:rPr>
              <a:t>Washington, DC</a:t>
            </a:r>
            <a:r>
              <a:rPr lang="en-US" sz="1500" b="0" dirty="0" smtClean="0">
                <a:solidFill>
                  <a:srgbClr val="333F48"/>
                </a:solidFill>
                <a:latin typeface="+mn-lt"/>
              </a:rPr>
              <a:t> to the conference in </a:t>
            </a:r>
            <a:r>
              <a:rPr lang="en-US" sz="1500" b="0" u="sng" dirty="0" smtClean="0">
                <a:solidFill>
                  <a:srgbClr val="333F48"/>
                </a:solidFill>
                <a:latin typeface="+mn-lt"/>
              </a:rPr>
              <a:t>Philadelphia, PA</a:t>
            </a:r>
            <a:r>
              <a:rPr lang="en-US" sz="1500" b="0" dirty="0" smtClean="0">
                <a:solidFill>
                  <a:srgbClr val="333F48"/>
                </a:solidFill>
                <a:latin typeface="+mn-lt"/>
              </a:rPr>
              <a:t>.  </a:t>
            </a:r>
          </a:p>
          <a:p>
            <a:pPr marL="0" indent="0">
              <a:buClr>
                <a:schemeClr val="accent1"/>
              </a:buClr>
              <a:buNone/>
            </a:pPr>
            <a:endParaRPr lang="en-US" sz="1500" b="0" dirty="0">
              <a:solidFill>
                <a:srgbClr val="333F48"/>
              </a:solidFill>
              <a:latin typeface="+mn-lt"/>
            </a:endParaRPr>
          </a:p>
          <a:p>
            <a:pPr marL="0" indent="0">
              <a:buClr>
                <a:schemeClr val="accent1"/>
              </a:buClr>
              <a:buNone/>
            </a:pPr>
            <a:r>
              <a:rPr lang="en-US" sz="1500" b="0" dirty="0" smtClean="0">
                <a:solidFill>
                  <a:srgbClr val="333F48"/>
                </a:solidFill>
                <a:latin typeface="+mn-lt"/>
              </a:rPr>
              <a:t>Review options to start the trip under a GA and select to begin the trip from the To Do List.   </a:t>
            </a:r>
            <a:endParaRPr lang="en-US" sz="1500" b="0" dirty="0">
              <a:solidFill>
                <a:srgbClr val="333F48"/>
              </a:solidFill>
              <a:latin typeface="+mn-lt"/>
            </a:endParaRPr>
          </a:p>
          <a:p>
            <a:pPr marL="0" indent="0">
              <a:buClr>
                <a:schemeClr val="accent1"/>
              </a:buClr>
              <a:buNone/>
            </a:pPr>
            <a:endParaRPr lang="en-US" sz="1500" dirty="0" smtClean="0">
              <a:solidFill>
                <a:srgbClr val="333F48"/>
              </a:solidFill>
              <a:latin typeface="+mn-lt"/>
            </a:endParaRPr>
          </a:p>
          <a:p>
            <a:pPr>
              <a:buNone/>
            </a:pPr>
            <a:r>
              <a:rPr lang="en-US" sz="1500" dirty="0" smtClean="0">
                <a:solidFill>
                  <a:srgbClr val="333F48"/>
                </a:solidFill>
                <a:latin typeface="+mn-lt"/>
              </a:rPr>
              <a:t>Basic Information</a:t>
            </a:r>
            <a:r>
              <a:rPr lang="en-US" sz="1500" b="0" dirty="0">
                <a:solidFill>
                  <a:srgbClr val="333F48"/>
                </a:solidFill>
                <a:latin typeface="+mn-lt"/>
              </a:rPr>
              <a:t>:</a:t>
            </a:r>
            <a:endParaRPr lang="en-US" sz="1500" b="0" dirty="0" smtClean="0">
              <a:solidFill>
                <a:srgbClr val="333F48"/>
              </a:solidFill>
              <a:latin typeface="+mn-lt"/>
            </a:endParaRPr>
          </a:p>
          <a:p>
            <a:pPr>
              <a:buNone/>
            </a:pPr>
            <a:r>
              <a:rPr lang="en-US" sz="1500" b="0" dirty="0" smtClean="0">
                <a:solidFill>
                  <a:srgbClr val="333F48"/>
                </a:solidFill>
                <a:latin typeface="+mn-lt"/>
              </a:rPr>
              <a:t>Type </a:t>
            </a:r>
            <a:r>
              <a:rPr lang="en-US" sz="1500" b="0" dirty="0">
                <a:solidFill>
                  <a:srgbClr val="333F48"/>
                </a:solidFill>
                <a:latin typeface="+mn-lt"/>
              </a:rPr>
              <a:t>of </a:t>
            </a:r>
            <a:r>
              <a:rPr lang="en-US" sz="1500" b="0" dirty="0" smtClean="0">
                <a:solidFill>
                  <a:srgbClr val="333F48"/>
                </a:solidFill>
                <a:latin typeface="+mn-lt"/>
              </a:rPr>
              <a:t>Travel:		Conference Attendance</a:t>
            </a:r>
          </a:p>
          <a:p>
            <a:pPr>
              <a:buNone/>
            </a:pPr>
            <a:r>
              <a:rPr lang="en-US" sz="1500" b="0" dirty="0" smtClean="0">
                <a:solidFill>
                  <a:srgbClr val="333F48"/>
                </a:solidFill>
                <a:latin typeface="+mn-lt"/>
              </a:rPr>
              <a:t>Purpose:  			Attend Travel Policy Conference</a:t>
            </a:r>
          </a:p>
          <a:p>
            <a:pPr>
              <a:buNone/>
            </a:pPr>
            <a:endParaRPr lang="en-US" sz="1500" dirty="0" smtClean="0">
              <a:solidFill>
                <a:srgbClr val="333F48"/>
              </a:solidFill>
              <a:latin typeface="+mn-lt"/>
            </a:endParaRPr>
          </a:p>
          <a:p>
            <a:pPr>
              <a:buNone/>
            </a:pPr>
            <a:r>
              <a:rPr lang="en-US" sz="1500" dirty="0" smtClean="0">
                <a:solidFill>
                  <a:srgbClr val="333F48"/>
                </a:solidFill>
                <a:latin typeface="+mn-lt"/>
              </a:rPr>
              <a:t>Reservations</a:t>
            </a:r>
            <a:r>
              <a:rPr lang="en-US" sz="1500" b="0" dirty="0" smtClean="0">
                <a:solidFill>
                  <a:srgbClr val="333F48"/>
                </a:solidFill>
                <a:latin typeface="+mn-lt"/>
              </a:rPr>
              <a:t>:  		Not needed for this trip. </a:t>
            </a:r>
            <a:r>
              <a:rPr lang="en-US" sz="1500" b="0" dirty="0">
                <a:solidFill>
                  <a:srgbClr val="333F48"/>
                </a:solidFill>
                <a:latin typeface="+mn-lt"/>
              </a:rPr>
              <a:t>Hotel reservations have been booked </a:t>
            </a:r>
            <a:r>
              <a:rPr lang="en-US" sz="1500" b="0" dirty="0" smtClean="0">
                <a:solidFill>
                  <a:srgbClr val="333F48"/>
                </a:solidFill>
                <a:latin typeface="+mn-lt"/>
              </a:rPr>
              <a:t>by </a:t>
            </a:r>
            <a:r>
              <a:rPr lang="en-US" sz="1500" b="0" dirty="0">
                <a:solidFill>
                  <a:srgbClr val="333F48"/>
                </a:solidFill>
                <a:latin typeface="+mn-lt"/>
              </a:rPr>
              <a:t>the conference organizer.</a:t>
            </a:r>
          </a:p>
          <a:p>
            <a:pPr>
              <a:buNone/>
            </a:pPr>
            <a:endParaRPr lang="en-US" sz="1500" b="0" dirty="0" smtClean="0">
              <a:solidFill>
                <a:srgbClr val="333F48"/>
              </a:solidFill>
              <a:latin typeface="+mn-lt"/>
            </a:endParaRPr>
          </a:p>
          <a:p>
            <a:pPr>
              <a:buNone/>
            </a:pPr>
            <a:r>
              <a:rPr lang="en-US" sz="1500" dirty="0" smtClean="0">
                <a:solidFill>
                  <a:srgbClr val="333F48"/>
                </a:solidFill>
                <a:latin typeface="+mn-lt"/>
              </a:rPr>
              <a:t>Expenses:</a:t>
            </a:r>
            <a:endParaRPr lang="en-US" sz="1500" dirty="0">
              <a:solidFill>
                <a:srgbClr val="333F48"/>
              </a:solidFill>
              <a:latin typeface="+mn-lt"/>
            </a:endParaRPr>
          </a:p>
          <a:p>
            <a:pPr>
              <a:buNone/>
            </a:pPr>
            <a:r>
              <a:rPr lang="en-US" sz="1500" b="0" dirty="0" smtClean="0">
                <a:solidFill>
                  <a:srgbClr val="333F48"/>
                </a:solidFill>
                <a:latin typeface="+mn-lt"/>
              </a:rPr>
              <a:t>Lodging:			Hotel has been booked at the per diem rate</a:t>
            </a:r>
          </a:p>
          <a:p>
            <a:pPr>
              <a:buNone/>
            </a:pPr>
            <a:r>
              <a:rPr lang="en-US" sz="1500" b="0" dirty="0" smtClean="0">
                <a:solidFill>
                  <a:srgbClr val="333F48"/>
                </a:solidFill>
                <a:latin typeface="+mn-lt"/>
              </a:rPr>
              <a:t>Estimated Lodging Tax:	Estimate $20/per night</a:t>
            </a:r>
          </a:p>
          <a:p>
            <a:pPr>
              <a:buNone/>
            </a:pPr>
            <a:r>
              <a:rPr lang="en-US" sz="1500" b="0" dirty="0" smtClean="0">
                <a:solidFill>
                  <a:srgbClr val="333F48"/>
                </a:solidFill>
                <a:latin typeface="+mn-lt"/>
              </a:rPr>
              <a:t>M&amp;IE:			Automatically populates per diem based on location from Site Details</a:t>
            </a:r>
            <a:r>
              <a:rPr lang="en-US" sz="1500" b="0" dirty="0">
                <a:solidFill>
                  <a:srgbClr val="333F48"/>
                </a:solidFill>
                <a:latin typeface="+mn-lt"/>
              </a:rPr>
              <a:t>	</a:t>
            </a:r>
            <a:endParaRPr lang="en-US" sz="1500" b="0" dirty="0" smtClean="0">
              <a:solidFill>
                <a:srgbClr val="333F48"/>
              </a:solidFill>
              <a:latin typeface="+mn-lt"/>
            </a:endParaRPr>
          </a:p>
          <a:p>
            <a:pPr>
              <a:buNone/>
            </a:pPr>
            <a:r>
              <a:rPr lang="en-US" sz="1500" b="0" dirty="0" smtClean="0">
                <a:solidFill>
                  <a:srgbClr val="333F48"/>
                </a:solidFill>
                <a:latin typeface="+mn-lt"/>
              </a:rPr>
              <a:t>Privately Owned Vehicle: 	From:  2703 </a:t>
            </a:r>
            <a:r>
              <a:rPr lang="en-US" sz="1500" b="0" dirty="0">
                <a:solidFill>
                  <a:srgbClr val="333F48"/>
                </a:solidFill>
                <a:latin typeface="+mn-lt"/>
              </a:rPr>
              <a:t>Martin Luther King Jr Ave SE, Washington, </a:t>
            </a:r>
            <a:r>
              <a:rPr lang="en-US" sz="1500" b="0" dirty="0" smtClean="0">
                <a:solidFill>
                  <a:srgbClr val="333F48"/>
                </a:solidFill>
                <a:latin typeface="+mn-lt"/>
              </a:rPr>
              <a:t>DC   To: Hyatt Hotel Philadelphia, PA</a:t>
            </a:r>
          </a:p>
          <a:p>
            <a:pPr>
              <a:buNone/>
            </a:pPr>
            <a:r>
              <a:rPr lang="en-US" sz="1500" b="0" dirty="0" smtClean="0">
                <a:solidFill>
                  <a:srgbClr val="333F48"/>
                </a:solidFill>
                <a:latin typeface="+mn-lt"/>
              </a:rPr>
              <a:t>Privately Owned Vehicle:	From: Hyatt Hotel Philadelphia PA   To: 2703 Martin Luther King Jr Ave SE</a:t>
            </a:r>
          </a:p>
          <a:p>
            <a:pPr>
              <a:buNone/>
            </a:pPr>
            <a:r>
              <a:rPr lang="en-US" sz="1500" b="0" dirty="0" smtClean="0">
                <a:solidFill>
                  <a:srgbClr val="333F48"/>
                </a:solidFill>
                <a:latin typeface="+mn-lt"/>
              </a:rPr>
              <a:t>Tolls			$20   </a:t>
            </a:r>
          </a:p>
          <a:p>
            <a:pPr>
              <a:buNone/>
            </a:pPr>
            <a:r>
              <a:rPr lang="en-US" sz="1500" b="0" dirty="0" smtClean="0">
                <a:solidFill>
                  <a:srgbClr val="333F48"/>
                </a:solidFill>
                <a:latin typeface="+mn-lt"/>
              </a:rPr>
              <a:t> </a:t>
            </a:r>
            <a:endParaRPr lang="en-US" sz="1500" b="0" dirty="0">
              <a:solidFill>
                <a:srgbClr val="333F48"/>
              </a:solidFill>
              <a:latin typeface="+mn-lt"/>
            </a:endParaRPr>
          </a:p>
        </p:txBody>
      </p:sp>
      <p:sp>
        <p:nvSpPr>
          <p:cNvPr id="2" name="Rectangle 1"/>
          <p:cNvSpPr/>
          <p:nvPr/>
        </p:nvSpPr>
        <p:spPr>
          <a:xfrm>
            <a:off x="7975208" y="6080864"/>
            <a:ext cx="3756156" cy="307777"/>
          </a:xfrm>
          <a:prstGeom prst="rect">
            <a:avLst/>
          </a:prstGeom>
        </p:spPr>
        <p:txBody>
          <a:bodyPr wrap="none">
            <a:spAutoFit/>
          </a:bodyPr>
          <a:lstStyle/>
          <a:p>
            <a:r>
              <a:rPr lang="en-US" sz="1400" i="1" dirty="0">
                <a:solidFill>
                  <a:srgbClr val="333F48"/>
                </a:solidFill>
              </a:rPr>
              <a:t>* Instructor may adjust travel sites as needed</a:t>
            </a:r>
            <a:endParaRPr lang="en-US" sz="1400" dirty="0"/>
          </a:p>
        </p:txBody>
      </p:sp>
    </p:spTree>
    <p:custDataLst>
      <p:tags r:id="rId1"/>
    </p:custDataLst>
    <p:extLst>
      <p:ext uri="{BB962C8B-B14F-4D97-AF65-F5344CB8AC3E}">
        <p14:creationId xmlns:p14="http://schemas.microsoft.com/office/powerpoint/2010/main" val="2548002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WTSG PPT TEMPLATE 16-9" val="NUJq083s"/>
  <p:tag name="ARTICULATE_SLIDE_THUMBNAIL_REFRESH" val="1"/>
  <p:tag name="ARTICULATE_DESIGN_ID_CUSTOM DESIGN" val="jsG3XQwI"/>
  <p:tag name="ARTICULATE_DESIGN_ID_CWT2021" val="NOu47LoR"/>
  <p:tag name="ARTICULATE_DESIGN_ID_1_CWT2021" val="sRYEtmhb"/>
  <p:tag name="ARTICULATE_DESIGN_ID_2_CWT2021" val="QOXMkyMU"/>
  <p:tag name="ARTICULATE_SLIDE_COUNT" val="1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GUID" val="05b68db7-9faf-43e4-b8cc-3417bc8bedbf"/>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GUID" val="7aee9609-7a82-4088-ba7a-99ec2171c9b8"/>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837496a3-38e7-4a96-8349-b23ba8df24c9"/>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EAE71F51DA1428424DEDBD33EA888" ma:contentTypeVersion="0" ma:contentTypeDescription="Create a new document." ma:contentTypeScope="" ma:versionID="a5ea23a7bd05687db1abf638b8ab92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34556B-7587-42E9-AC46-C025C5356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65D0F9C-0207-4900-A598-2FBB2232E26D}">
  <ds:schemaRefs>
    <ds:schemaRef ds:uri="http://schemas.microsoft.com/sharepoint/v3/contenttype/forms"/>
  </ds:schemaRefs>
</ds:datastoreItem>
</file>

<file path=customXml/itemProps3.xml><?xml version="1.0" encoding="utf-8"?>
<ds:datastoreItem xmlns:ds="http://schemas.openxmlformats.org/officeDocument/2006/customXml" ds:itemID="{7AF90A8B-3636-4F46-A8AC-403C23A6A3E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43847</TotalTime>
  <Words>8904</Words>
  <Application>Microsoft Office PowerPoint</Application>
  <PresentationFormat>Widescreen</PresentationFormat>
  <Paragraphs>1018</Paragraphs>
  <Slides>123</Slides>
  <Notes>123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123</vt:i4>
      </vt:variant>
    </vt:vector>
  </HeadingPairs>
  <TitlesOfParts>
    <vt:vector size="130" baseType="lpstr">
      <vt:lpstr>Arial</vt:lpstr>
      <vt:lpstr>Calibri</vt:lpstr>
      <vt:lpstr>Symbol</vt:lpstr>
      <vt:lpstr>Verdana</vt:lpstr>
      <vt:lpstr>Webdings</vt:lpstr>
      <vt:lpstr>Wingdings</vt:lpstr>
      <vt:lpstr>CWT2021</vt:lpstr>
      <vt:lpstr>Federal Traveler/ Arranger Advanced</vt:lpstr>
      <vt:lpstr>PowerPoint Presentation</vt:lpstr>
      <vt:lpstr>PowerPoint Presentation</vt:lpstr>
      <vt:lpstr>Icons are used in this presentation to help identify the type of information being delivered.  They are found in the upper left corner of applicable slides.</vt:lpstr>
      <vt:lpstr>Arranging  Travel  for Others</vt:lpstr>
      <vt:lpstr>Travel for Others Creating Travel Documents for Another Traveler</vt:lpstr>
      <vt:lpstr>Travel for Others Creating Travel Documents for Another Traveler</vt:lpstr>
      <vt:lpstr>Amending Authorizations</vt:lpstr>
      <vt:lpstr>Amending Authorizations</vt:lpstr>
      <vt:lpstr>Scenario 1</vt:lpstr>
      <vt:lpstr>Amending an Authorization Selecting the Authorization to Amend</vt:lpstr>
      <vt:lpstr>Amending an Authorization Trip Dashboard</vt:lpstr>
      <vt:lpstr>Amending an Authorization Step 1: Basic Information </vt:lpstr>
      <vt:lpstr>Amending an Authorization Step 2: Reservation</vt:lpstr>
      <vt:lpstr>Amending an Authorization Changing Existing Reservation</vt:lpstr>
      <vt:lpstr>Amending an Authorization Changing Existing Reservation</vt:lpstr>
      <vt:lpstr>Amending an Authorization Changing Flights</vt:lpstr>
      <vt:lpstr>Amending an Authorization Changing Hotel Reservation</vt:lpstr>
      <vt:lpstr>Amending an Authorization Changing Car Rental Reservation</vt:lpstr>
      <vt:lpstr>Amending an Authorization Confirming Reservation Changes</vt:lpstr>
      <vt:lpstr>Amending an Authorization Step 2: Reservation</vt:lpstr>
      <vt:lpstr>Amending an Authorization Step 3: Site Details</vt:lpstr>
      <vt:lpstr>Amending an Authorization Step 4: Expenses</vt:lpstr>
      <vt:lpstr>Amending an Authorization Step 5: Accounting</vt:lpstr>
      <vt:lpstr>Amending an Authorization Step 6: Travel Policy</vt:lpstr>
      <vt:lpstr>Amending an Authorization View Amendment Changes</vt:lpstr>
      <vt:lpstr>Amending an Authorization Send to Approver</vt:lpstr>
      <vt:lpstr>Amending an Authorization Amendment Complete</vt:lpstr>
      <vt:lpstr>Amending an Authorization Trip Dashboard</vt:lpstr>
      <vt:lpstr>Review  Amending Authorizations</vt:lpstr>
      <vt:lpstr>Creating Open Authorizations</vt:lpstr>
      <vt:lpstr>Open Authorization</vt:lpstr>
      <vt:lpstr>Creating Open Authorizations</vt:lpstr>
      <vt:lpstr>Scenario 2 </vt:lpstr>
      <vt:lpstr>Creating an Open Authorization Step 1: Basic Information  </vt:lpstr>
      <vt:lpstr>Creating an Open Authorization Step 2: Travel Details</vt:lpstr>
      <vt:lpstr>Creating an Open Authorization Step 3: Expense Details</vt:lpstr>
      <vt:lpstr>Creating an Open Authorization Step 4: Accounting</vt:lpstr>
      <vt:lpstr>Creating an Open Authorization Step 5: Summary</vt:lpstr>
      <vt:lpstr>Creating an Open Authorization Other Actions</vt:lpstr>
      <vt:lpstr>Creating an Open Authorization Extras</vt:lpstr>
      <vt:lpstr>Creating an Open Authorization Send to Approver</vt:lpstr>
      <vt:lpstr>Creating an Open Authorization Viewing OA List</vt:lpstr>
      <vt:lpstr>Amending Open Authorizations</vt:lpstr>
      <vt:lpstr>Amending Open Authorizations</vt:lpstr>
      <vt:lpstr>Open Authorization Dashboard</vt:lpstr>
      <vt:lpstr>Amending an Open Authorization Step 1: Basic Info</vt:lpstr>
      <vt:lpstr>Amending an Open Authorization Step 2: Travel Details</vt:lpstr>
      <vt:lpstr>Amending an Open Authorization Step 3: Expense Details</vt:lpstr>
      <vt:lpstr>Amending an Open Authorization Step 4: Accounting</vt:lpstr>
      <vt:lpstr>Amending an Open Authorization Step 5: Summary</vt:lpstr>
      <vt:lpstr>Amending an Open Authorization Send to Approver and Confirm</vt:lpstr>
      <vt:lpstr>Creating Trips  from  Approved OA</vt:lpstr>
      <vt:lpstr>Scenario 3 </vt:lpstr>
      <vt:lpstr>Creating a Trip from an OA Start from My E2 Start a Travel Document</vt:lpstr>
      <vt:lpstr>Creating a Trip from an OA Start from Open Authorization Tab</vt:lpstr>
      <vt:lpstr>Creating a Trip from an OA Step 1: Basic Information</vt:lpstr>
      <vt:lpstr>Creating a Trip from an OA Step 2: Reservation</vt:lpstr>
      <vt:lpstr>Creating a Trip from an OA Step 2: Reservation</vt:lpstr>
      <vt:lpstr>Creating a Trip  from an OA Step 3: Site Details</vt:lpstr>
      <vt:lpstr>Creating a Trip from an OA Step 4: Completing Expenses</vt:lpstr>
      <vt:lpstr>Creating a Trip from an OA Step 5: Accounting</vt:lpstr>
      <vt:lpstr>Creating a Trip from an OA Step 6: Travel Policy</vt:lpstr>
      <vt:lpstr>Creating a Trip from an OA Step 6: Travel Policy</vt:lpstr>
      <vt:lpstr>Creating a Trip from an OA Step 7: Summary</vt:lpstr>
      <vt:lpstr>Creating a Trip from an OA Complete and Confirm</vt:lpstr>
      <vt:lpstr>Authorization Approved</vt:lpstr>
      <vt:lpstr>Closing Open Authorizations</vt:lpstr>
      <vt:lpstr>Closing Open Authorizations</vt:lpstr>
      <vt:lpstr>Closing Open Authorizations Confirm</vt:lpstr>
      <vt:lpstr>Closing Open Authorizations Dashboard</vt:lpstr>
      <vt:lpstr>Review  Open Authorizations</vt:lpstr>
      <vt:lpstr>Break Time   Let’s take a break!   WebEx Training: Please stay logged in to the WebEx and the audio.   We will see you shortly!</vt:lpstr>
      <vt:lpstr>Creating Group Authorizations</vt:lpstr>
      <vt:lpstr>Group Authorizations</vt:lpstr>
      <vt:lpstr>Creating Group Authorizations</vt:lpstr>
      <vt:lpstr>Scenario 4 </vt:lpstr>
      <vt:lpstr>Creating a Group Authorization Step 1: Basic Information </vt:lpstr>
      <vt:lpstr>Creating a Group Authorization Step 2: Site Details</vt:lpstr>
      <vt:lpstr>Creating a Group Authorization Step 3: Travelers</vt:lpstr>
      <vt:lpstr>Creating a Group Authorization Step 4: Expense Details </vt:lpstr>
      <vt:lpstr>Creating a Group Authorization Step 5: Accounting</vt:lpstr>
      <vt:lpstr>Creating a Group Authorization Step 6: Summary</vt:lpstr>
      <vt:lpstr>Creating a Group Authorization Other Actions</vt:lpstr>
      <vt:lpstr>Creating a Group Authorization Extras</vt:lpstr>
      <vt:lpstr>Creating a Group Authorization Send to Approver</vt:lpstr>
      <vt:lpstr>Amending Group Authorizations</vt:lpstr>
      <vt:lpstr>Amending a Group Authorization</vt:lpstr>
      <vt:lpstr>Amending a Group Authorization Dashboard</vt:lpstr>
      <vt:lpstr>Amending a Group Authorization Confirm</vt:lpstr>
      <vt:lpstr>Amending a Group Authorization Step 1: Basic Information</vt:lpstr>
      <vt:lpstr>Amending a Group Authorization Step 2: Basic Information</vt:lpstr>
      <vt:lpstr>Amending a Group Authorization Step 3: Travelers</vt:lpstr>
      <vt:lpstr>Amending a Group Authorization Step 4: Expense Details</vt:lpstr>
      <vt:lpstr>Amending a Group Authorization Step 5: GA Accounting</vt:lpstr>
      <vt:lpstr>Amending a Group Authorization Step 6: Summary</vt:lpstr>
      <vt:lpstr>Amending a Group Authorization Send to Approver and Confirm</vt:lpstr>
      <vt:lpstr>Creating Trip from Group Authorization</vt:lpstr>
      <vt:lpstr>Scenario 5</vt:lpstr>
      <vt:lpstr>Creating a Trip from an GA Start from My E2 Start a Travel Document</vt:lpstr>
      <vt:lpstr>Creating a Trip from a GA Step 1: Basic Information</vt:lpstr>
      <vt:lpstr>Creating a Trip from a GA Step 2: Reservations</vt:lpstr>
      <vt:lpstr>Creating  a Trip from a GA Step 3: Site Details</vt:lpstr>
      <vt:lpstr>Creating a Trip from a GA Step 4: Expenses</vt:lpstr>
      <vt:lpstr>Creating a Trip from a GA Step 5: Accounting</vt:lpstr>
      <vt:lpstr>Creating a Trip from a GA Step 6: Travel Policy</vt:lpstr>
      <vt:lpstr>Creating a Trip from a GA Step 7: Summary</vt:lpstr>
      <vt:lpstr>Creating a Trip from a GA Complete and Confirm</vt:lpstr>
      <vt:lpstr>Canceling Group Authorizations</vt:lpstr>
      <vt:lpstr>Canceling a Group Authorization</vt:lpstr>
      <vt:lpstr>Review  Group Authorizations</vt:lpstr>
      <vt:lpstr>Creating  Supplemental Vouchers</vt:lpstr>
      <vt:lpstr>Supplemental Vouchers</vt:lpstr>
      <vt:lpstr>Scenario - 6</vt:lpstr>
      <vt:lpstr>Creating a Supplemental Voucher</vt:lpstr>
      <vt:lpstr>Creating a Supplemental Voucher Step 1: Basic Information      </vt:lpstr>
      <vt:lpstr>Creating a Supplemental Voucher Step 2: Expenses</vt:lpstr>
      <vt:lpstr>Creating a Supplemental Voucher  Step 3: Accounting</vt:lpstr>
      <vt:lpstr>Creating a Supplemental Voucher Step 4: Summary</vt:lpstr>
      <vt:lpstr>Creating a Supplemental Voucher Sending Voucher to Approver</vt:lpstr>
      <vt:lpstr>Resources</vt:lpstr>
      <vt:lpstr>Questions ?</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dc:title>
  <dc:creator>Bartkowski, Andrea (UAXT006)</dc:creator>
  <cp:lastModifiedBy>McCafferty, Camille</cp:lastModifiedBy>
  <cp:revision>2760</cp:revision>
  <dcterms:created xsi:type="dcterms:W3CDTF">2011-04-12T20:38:59Z</dcterms:created>
  <dcterms:modified xsi:type="dcterms:W3CDTF">2021-09-10T01:00:55Z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0x01010037EEAE71F51DA1428424DEDBD33EA888</vt:lpwstr>
  </property>
  <property fmtid="{D5CDD505-2E9C-101B-9397-08002B2CF9AE}" pid="5" name="ArticulateGUID">
    <vt:lpwstr>AD07339B-DFA9-47BA-A194-1773647AF278</vt:lpwstr>
  </property>
  <property fmtid="{D5CDD505-2E9C-101B-9397-08002B2CF9AE}" pid="6" name="ArticulateProjectFull">
    <vt:lpwstr>C:\Users\ucam220\OneDrive - Carlson Wagonlit Travel\Documents\USCG\August 2021\USCG Traveler_Arranger Advanced.ppta</vt:lpwstr>
  </property>
</Properties>
</file>